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7" r:id="rId2"/>
  </p:sldMasterIdLst>
  <p:notesMasterIdLst>
    <p:notesMasterId r:id="rId28"/>
  </p:notesMasterIdLst>
  <p:handoutMasterIdLst>
    <p:handoutMasterId r:id="rId29"/>
  </p:handoutMasterIdLst>
  <p:sldIdLst>
    <p:sldId id="1477" r:id="rId3"/>
    <p:sldId id="1515" r:id="rId4"/>
    <p:sldId id="1232" r:id="rId5"/>
    <p:sldId id="1213" r:id="rId6"/>
    <p:sldId id="1503" r:id="rId7"/>
    <p:sldId id="1480" r:id="rId8"/>
    <p:sldId id="1481" r:id="rId9"/>
    <p:sldId id="1482" r:id="rId10"/>
    <p:sldId id="1504" r:id="rId11"/>
    <p:sldId id="1484" r:id="rId12"/>
    <p:sldId id="1473" r:id="rId13"/>
    <p:sldId id="1486" r:id="rId14"/>
    <p:sldId id="1488" r:id="rId15"/>
    <p:sldId id="1487" r:id="rId16"/>
    <p:sldId id="1277" r:id="rId17"/>
    <p:sldId id="1485" r:id="rId18"/>
    <p:sldId id="1505" r:id="rId19"/>
    <p:sldId id="1506" r:id="rId20"/>
    <p:sldId id="1507" r:id="rId21"/>
    <p:sldId id="1508" r:id="rId22"/>
    <p:sldId id="1509" r:id="rId23"/>
    <p:sldId id="1510" r:id="rId24"/>
    <p:sldId id="1511" r:id="rId25"/>
    <p:sldId id="1514" r:id="rId26"/>
    <p:sldId id="1311" r:id="rId27"/>
  </p:sldIdLst>
  <p:sldSz cx="24377650" cy="13716000"/>
  <p:notesSz cx="7010400" cy="92964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432FF"/>
    <a:srgbClr val="445469"/>
    <a:srgbClr val="FBB62B"/>
    <a:srgbClr val="364D65"/>
    <a:srgbClr val="19232E"/>
    <a:srgbClr val="2F2F2F"/>
    <a:srgbClr val="FBC81F"/>
    <a:srgbClr val="2C4054"/>
    <a:srgbClr val="FAD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2" autoAdjust="0"/>
    <p:restoredTop sz="99409" autoAdjust="0"/>
  </p:normalViewPr>
  <p:slideViewPr>
    <p:cSldViewPr snapToGrid="0" snapToObjects="1">
      <p:cViewPr varScale="1">
        <p:scale>
          <a:sx n="58" d="100"/>
          <a:sy n="58" d="100"/>
        </p:scale>
        <p:origin x="870" y="108"/>
      </p:cViewPr>
      <p:guideLst>
        <p:guide orient="horz" pos="4320"/>
        <p:guide pos="7678"/>
      </p:guideLst>
    </p:cSldViewPr>
  </p:slideViewPr>
  <p:notesTextViewPr>
    <p:cViewPr>
      <p:scale>
        <a:sx n="100" d="100"/>
        <a:sy n="100" d="100"/>
      </p:scale>
      <p:origin x="0" y="0"/>
    </p:cViewPr>
  </p:notesTextViewPr>
  <p:sorterViewPr>
    <p:cViewPr>
      <p:scale>
        <a:sx n="65" d="100"/>
        <a:sy n="65" d="100"/>
      </p:scale>
      <p:origin x="0" y="28992"/>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489F62-93B9-4178-B9E2-86700CF10C90}" type="datetimeFigureOut">
              <a:rPr lang="en-CA" smtClean="0"/>
              <a:t>2023-12-11</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ECF69B-D799-4EBD-8D85-F4E6C21B0F67}" type="slidenum">
              <a:rPr lang="en-CA" smtClean="0"/>
              <a:t>‹#›</a:t>
            </a:fld>
            <a:endParaRPr lang="en-CA"/>
          </a:p>
        </p:txBody>
      </p:sp>
    </p:spTree>
    <p:extLst>
      <p:ext uri="{BB962C8B-B14F-4D97-AF65-F5344CB8AC3E}">
        <p14:creationId xmlns:p14="http://schemas.microsoft.com/office/powerpoint/2010/main" val="371618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Regular" charset="0"/>
              </a:defRPr>
            </a:lvl1pPr>
          </a:lstStyle>
          <a:p>
            <a:fld id="{EFC10EE1-B198-C942-8235-326C972CBB30}" type="datetimeFigureOut">
              <a:rPr lang="en-US" smtClean="0"/>
              <a:pPr/>
              <a:t>12/11/2023</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Arial Regular" charset="0"/>
        <a:ea typeface="+mn-ea"/>
        <a:cs typeface="+mn-cs"/>
      </a:defRPr>
    </a:lvl1pPr>
    <a:lvl2pPr marL="914217" algn="l" defTabSz="914217" rtl="0" eaLnBrk="1" latinLnBrk="0" hangingPunct="1">
      <a:defRPr sz="2400" b="0" i="0" kern="1200">
        <a:solidFill>
          <a:schemeClr val="tx1"/>
        </a:solidFill>
        <a:latin typeface="Arial Regular" charset="0"/>
        <a:ea typeface="+mn-ea"/>
        <a:cs typeface="+mn-cs"/>
      </a:defRPr>
    </a:lvl2pPr>
    <a:lvl3pPr marL="1828434" algn="l" defTabSz="914217" rtl="0" eaLnBrk="1" latinLnBrk="0" hangingPunct="1">
      <a:defRPr sz="2400" b="0" i="0" kern="1200">
        <a:solidFill>
          <a:schemeClr val="tx1"/>
        </a:solidFill>
        <a:latin typeface="Arial Regular" charset="0"/>
        <a:ea typeface="+mn-ea"/>
        <a:cs typeface="+mn-cs"/>
      </a:defRPr>
    </a:lvl3pPr>
    <a:lvl4pPr marL="2742651" algn="l" defTabSz="914217" rtl="0" eaLnBrk="1" latinLnBrk="0" hangingPunct="1">
      <a:defRPr sz="2400" b="0" i="0" kern="1200">
        <a:solidFill>
          <a:schemeClr val="tx1"/>
        </a:solidFill>
        <a:latin typeface="Arial Regular" charset="0"/>
        <a:ea typeface="+mn-ea"/>
        <a:cs typeface="+mn-cs"/>
      </a:defRPr>
    </a:lvl4pPr>
    <a:lvl5pPr marL="3656868" algn="l" defTabSz="914217" rtl="0" eaLnBrk="1" latinLnBrk="0" hangingPunct="1">
      <a:defRPr sz="2400" b="0" i="0" kern="1200">
        <a:solidFill>
          <a:schemeClr val="tx1"/>
        </a:solidFill>
        <a:latin typeface="Arial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19430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50636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289314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212526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283466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01544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401379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64872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32859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75454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38882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94009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54942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53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5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8675648" cy="13716000"/>
          </a:xfrm>
        </p:spPr>
        <p:txBody>
          <a:bodyPr/>
          <a:lstStyle/>
          <a:p>
            <a:endParaRPr lang="en-US"/>
          </a:p>
        </p:txBody>
      </p:sp>
    </p:spTree>
    <p:extLst>
      <p:ext uri="{BB962C8B-B14F-4D97-AF65-F5344CB8AC3E}">
        <p14:creationId xmlns:p14="http://schemas.microsoft.com/office/powerpoint/2010/main" val="708915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06"/>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13389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0"/>
            <a:ext cx="10613571" cy="13715999"/>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67206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15702001" cy="13716000"/>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198012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7"/>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168735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230198"/>
            <a:ext cx="5756336" cy="10206700"/>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5024360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7289800"/>
            <a:ext cx="24377651" cy="6426200"/>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6388839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15" name="Picture Placeholder 3"/>
          <p:cNvSpPr>
            <a:spLocks noGrp="1"/>
          </p:cNvSpPr>
          <p:nvPr>
            <p:ph type="pic" sz="quarter" idx="12"/>
          </p:nvPr>
        </p:nvSpPr>
        <p:spPr>
          <a:xfrm>
            <a:off x="1340370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25" name="Picture Placeholder 3"/>
          <p:cNvSpPr>
            <a:spLocks noGrp="1"/>
          </p:cNvSpPr>
          <p:nvPr>
            <p:ph type="pic" sz="quarter" idx="13"/>
          </p:nvPr>
        </p:nvSpPr>
        <p:spPr>
          <a:xfrm>
            <a:off x="800874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34" name="Picture Placeholder 3"/>
          <p:cNvSpPr>
            <a:spLocks noGrp="1"/>
          </p:cNvSpPr>
          <p:nvPr>
            <p:ph type="pic" sz="quarter" idx="14"/>
          </p:nvPr>
        </p:nvSpPr>
        <p:spPr>
          <a:xfrm>
            <a:off x="268236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Slide 1">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t">
            <a:normAutofit/>
          </a:bodyPr>
          <a:lstStyle>
            <a:lvl1pPr algn="ctr">
              <a:defRPr sz="8800">
                <a:latin typeface="Arial Bold" panose="020B0704020202020204" pitchFamily="34" charset="0"/>
                <a:cs typeface="Arial Bold" panose="020B0704020202020204" pitchFamily="34" charset="0"/>
              </a:defRPr>
            </a:lvl1pPr>
          </a:lstStyle>
          <a:p>
            <a:r>
              <a:rPr lang="en-US" dirty="0"/>
              <a:t>List Slide</a:t>
            </a:r>
          </a:p>
        </p:txBody>
      </p:sp>
      <p:sp>
        <p:nvSpPr>
          <p:cNvPr id="8" name="Text Placeholder 7"/>
          <p:cNvSpPr>
            <a:spLocks noGrp="1"/>
          </p:cNvSpPr>
          <p:nvPr>
            <p:ph type="body" sz="quarter" idx="10"/>
          </p:nvPr>
        </p:nvSpPr>
        <p:spPr>
          <a:xfrm>
            <a:off x="1675964" y="3634921"/>
            <a:ext cx="21025723" cy="87026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25786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ve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1214" y="4490357"/>
            <a:ext cx="14750824" cy="5834743"/>
          </a:xfrm>
          <a:prstGeom prst="rect">
            <a:avLst/>
          </a:prstGeom>
        </p:spPr>
        <p:txBody>
          <a:bodyPr/>
          <a:lstStyle>
            <a:lvl1pPr>
              <a:lnSpc>
                <a:spcPct val="66000"/>
              </a:lnSpc>
              <a:defRPr sz="14000" cap="all" spc="-600" baseline="0">
                <a:solidFill>
                  <a:srgbClr val="63666A"/>
                </a:solidFill>
                <a:latin typeface="Arial Black" panose="020B0A04020102020204" pitchFamily="34" charset="0"/>
              </a:defRPr>
            </a:lvl1pPr>
          </a:lstStyle>
          <a:p>
            <a:r>
              <a:rPr lang="en-US" dirty="0"/>
              <a:t>MEET YOUR</a:t>
            </a:r>
            <a:br>
              <a:rPr lang="en-US" dirty="0"/>
            </a:br>
            <a:r>
              <a:rPr lang="en-US" dirty="0"/>
              <a:t>NEW TITLE</a:t>
            </a:r>
            <a:br>
              <a:rPr lang="en-US" dirty="0"/>
            </a:br>
            <a:r>
              <a:rPr lang="en-US" dirty="0"/>
              <a:t>SLIDE</a:t>
            </a:r>
            <a:endParaRPr lang="en-CA" dirty="0"/>
          </a:p>
        </p:txBody>
      </p:sp>
      <p:sp>
        <p:nvSpPr>
          <p:cNvPr id="4" name="Footer Placeholder 3"/>
          <p:cNvSpPr>
            <a:spLocks noGrp="1"/>
          </p:cNvSpPr>
          <p:nvPr>
            <p:ph type="ftr" sz="quarter" idx="11"/>
          </p:nvPr>
        </p:nvSpPr>
        <p:spPr/>
        <p: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 Placeholder 2"/>
          <p:cNvSpPr>
            <a:spLocks noGrp="1"/>
          </p:cNvSpPr>
          <p:nvPr>
            <p:ph idx="1" hasCustomPrompt="1"/>
          </p:nvPr>
        </p:nvSpPr>
        <p:spPr>
          <a:xfrm>
            <a:off x="1551214" y="10325100"/>
            <a:ext cx="14750825" cy="1300843"/>
          </a:xfrm>
          <a:prstGeom prst="rect">
            <a:avLst/>
          </a:prstGeom>
        </p:spPr>
        <p:txBody>
          <a:bodyPr vert="horz" lIns="182843" tIns="91422" rIns="182843" bIns="91422" rtlCol="0">
            <a:normAutofit/>
          </a:bodyPr>
          <a:lstStyle>
            <a:lvl1pPr>
              <a:defRPr sz="7000" baseline="0">
                <a:solidFill>
                  <a:srgbClr val="63666A"/>
                </a:solidFill>
                <a:latin typeface="Arial Regular"/>
              </a:defRPr>
            </a:lvl1pPr>
          </a:lstStyle>
          <a:p>
            <a:pPr lvl="0"/>
            <a:r>
              <a:rPr lang="en-US" dirty="0"/>
              <a:t>Subhead goes here.</a:t>
            </a:r>
          </a:p>
        </p:txBody>
      </p:sp>
      <p:sp>
        <p:nvSpPr>
          <p:cNvPr id="8" name="Date Placeholder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November 20, 2017</a:t>
            </a: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141217"/>
      </p:ext>
    </p:extLst>
  </p:cSld>
  <p:clrMapOvr>
    <a:masterClrMapping/>
  </p:clrMapOvr>
  <p:extLst>
    <p:ext uri="{DCECCB84-F9BA-43D5-87BE-67443E8EF086}">
      <p15:sldGuideLst xmlns:p15="http://schemas.microsoft.com/office/powerpoint/2012/main">
        <p15:guide id="2" pos="7678">
          <p15:clr>
            <a:srgbClr val="FBAE40"/>
          </p15:clr>
        </p15:guide>
        <p15:guide id="3" orient="horz" pos="6504">
          <p15:clr>
            <a:srgbClr val="FBAE40"/>
          </p15:clr>
        </p15:guide>
        <p15:guide id="4" orient="horz" pos="2712">
          <p15:clr>
            <a:srgbClr val="FBAE40"/>
          </p15:clr>
        </p15:guide>
        <p15:guide id="5" pos="10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89" y="1449173"/>
            <a:ext cx="7076660" cy="10416209"/>
          </a:xfrm>
        </p:spPr>
        <p:txBody>
          <a:bodyPr/>
          <a:lstStyle/>
          <a:p>
            <a:endParaRPr lang="en-US"/>
          </a:p>
        </p:txBody>
      </p:sp>
    </p:spTree>
    <p:extLst>
      <p:ext uri="{BB962C8B-B14F-4D97-AF65-F5344CB8AC3E}">
        <p14:creationId xmlns:p14="http://schemas.microsoft.com/office/powerpoint/2010/main" val="3792744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0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
        <p:nvSpPr>
          <p:cNvPr id="6" name="Picture Placeholder 13"/>
          <p:cNvSpPr>
            <a:spLocks noGrp="1"/>
          </p:cNvSpPr>
          <p:nvPr>
            <p:ph type="pic" sz="quarter" idx="14"/>
          </p:nvPr>
        </p:nvSpPr>
        <p:spPr>
          <a:xfrm>
            <a:off x="2409748"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
        <p:nvSpPr>
          <p:cNvPr id="7" name="Picture Placeholder 13"/>
          <p:cNvSpPr>
            <a:spLocks noGrp="1"/>
          </p:cNvSpPr>
          <p:nvPr>
            <p:ph type="pic" sz="quarter" idx="15"/>
          </p:nvPr>
        </p:nvSpPr>
        <p:spPr>
          <a:xfrm>
            <a:off x="9278926"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267323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4" y="3411210"/>
            <a:ext cx="7434751" cy="801688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988195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5"/>
            <a:ext cx="12105684" cy="676960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896780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783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2046295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768562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Arial" charset="0"/>
                <a:ea typeface="Arial" charset="0"/>
                <a:cs typeface="Arial" charset="0"/>
              </a:defRPr>
            </a:lvl1pPr>
          </a:lstStyle>
          <a:p>
            <a:fld id="{FCEE2C88-6C8F-484D-AF69-578F576B1F44}" type="slidenum">
              <a:rPr lang="en-US" smtClean="0"/>
              <a:pPr/>
              <a:t>‹#›</a:t>
            </a:fld>
            <a:endParaRPr lang="en-US" dirty="0"/>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b="0" i="0" dirty="0">
              <a:latin typeface="Arial Regular" charset="0"/>
            </a:endParaRPr>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Arial" charset="0"/>
                <a:ea typeface="Arial" charset="0"/>
                <a:cs typeface="Arial" charset="0"/>
              </a:rPr>
              <a:pPr algn="ctr"/>
              <a:t>‹#›</a:t>
            </a:fld>
            <a:endParaRPr lang="id-ID" sz="2800" b="1" i="0" dirty="0">
              <a:solidFill>
                <a:schemeClr val="bg1"/>
              </a:solidFill>
              <a:latin typeface="Arial" charset="0"/>
              <a:ea typeface="Arial" charset="0"/>
              <a:cs typeface="Arial" charset="0"/>
            </a:endParaRPr>
          </a:p>
        </p:txBody>
      </p:sp>
      <p:pic>
        <p:nvPicPr>
          <p:cNvPr id="10" name="Picture 9"/>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21900994" y="12715795"/>
            <a:ext cx="2028145" cy="727164"/>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916" r:id="rId2"/>
    <p:sldLayoutId id="2147483845" r:id="rId3"/>
    <p:sldLayoutId id="2147483822" r:id="rId4"/>
    <p:sldLayoutId id="2147483823" r:id="rId5"/>
    <p:sldLayoutId id="2147483811" r:id="rId6"/>
    <p:sldLayoutId id="2147483812" r:id="rId7"/>
    <p:sldLayoutId id="2147483806" r:id="rId8"/>
    <p:sldLayoutId id="2147483808" r:id="rId9"/>
    <p:sldLayoutId id="2147483804" r:id="rId10"/>
    <p:sldLayoutId id="2147483882" r:id="rId11"/>
    <p:sldLayoutId id="2147483844" r:id="rId12"/>
    <p:sldLayoutId id="2147483834" r:id="rId13"/>
    <p:sldLayoutId id="2147483840" r:id="rId14"/>
    <p:sldLayoutId id="2147483853" r:id="rId15"/>
    <p:sldLayoutId id="2147483893" r:id="rId16"/>
    <p:sldLayoutId id="2147483894" r:id="rId17"/>
    <p:sldLayoutId id="2147483896" r:id="rId18"/>
    <p:sldLayoutId id="2147483902" r:id="rId1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Arial" charset="0"/>
          <a:ea typeface="Arial" charset="0"/>
          <a:cs typeface="Arial"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Arial" charset="0"/>
          <a:ea typeface="Arial" charset="0"/>
          <a:cs typeface="Arial"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Arial" charset="0"/>
          <a:ea typeface="Arial" charset="0"/>
          <a:cs typeface="Arial"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Arial" charset="0"/>
          <a:ea typeface="Arial" charset="0"/>
          <a:cs typeface="Arial"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Ivey_Logo_RGB_2013.png"/>
          <p:cNvPicPr>
            <a:picLocks noChangeAspect="1"/>
          </p:cNvPicPr>
          <p:nvPr userDrawn="1"/>
        </p:nvPicPr>
        <p:blipFill>
          <a:blip r:embed="rId4"/>
          <a:stretch>
            <a:fillRect/>
          </a:stretch>
        </p:blipFill>
        <p:spPr>
          <a:xfrm>
            <a:off x="1676399" y="730249"/>
            <a:ext cx="7405767" cy="2651125"/>
          </a:xfrm>
          <a:prstGeom prst="rect">
            <a:avLst/>
          </a:prstGeom>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573138" y="730249"/>
            <a:ext cx="4804511" cy="11982451"/>
          </a:xfrm>
          <a:prstGeom prst="rect">
            <a:avLst/>
          </a:prstGeom>
        </p:spPr>
      </p:pic>
      <p:sp>
        <p:nvSpPr>
          <p:cNvPr id="6" name="Slide Number Placeholder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8909"/>
      </p:ext>
    </p:extLst>
  </p:cSld>
  <p:clrMap bg1="lt1" tx1="dk1" bg2="lt2" tx2="dk2" accent1="accent1" accent2="accent2" accent3="accent3" accent4="accent4" accent5="accent5" accent6="accent6" hlink="hlink" folHlink="folHlink"/>
  <p:sldLayoutIdLst>
    <p:sldLayoutId id="2147483918" r:id="rId1"/>
    <p:sldLayoutId id="21474839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045" y="4001041"/>
            <a:ext cx="18608555" cy="6265627"/>
          </a:xfrm>
        </p:spPr>
        <p:txBody>
          <a:bodyPr/>
          <a:lstStyle/>
          <a:p>
            <a:pPr>
              <a:lnSpc>
                <a:spcPct val="75000"/>
              </a:lnSpc>
            </a:pPr>
            <a:r>
              <a:rPr lang="en-US" sz="13500" dirty="0"/>
              <a:t>VALUE vs GROWTH INVESTING AND THE FUTURE OF STOCK PRICES</a:t>
            </a:r>
            <a:endParaRPr lang="en-CA" sz="13500" dirty="0"/>
          </a:p>
        </p:txBody>
      </p:sp>
      <p:pic>
        <p:nvPicPr>
          <p:cNvPr id="13" name="Picture 12" descr="Text&#10;&#10;Description automatically generated">
            <a:extLst>
              <a:ext uri="{FF2B5EF4-FFF2-40B4-BE49-F238E27FC236}">
                <a16:creationId xmlns:a16="http://schemas.microsoft.com/office/drawing/2014/main" id="{64D2D7EE-EB9E-6CF0-D1D0-36CFAD02B82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5127"/>
          <a:stretch/>
        </p:blipFill>
        <p:spPr>
          <a:xfrm>
            <a:off x="990600" y="282649"/>
            <a:ext cx="15570200" cy="3236145"/>
          </a:xfrm>
          <a:prstGeom prst="rect">
            <a:avLst/>
          </a:prstGeom>
        </p:spPr>
      </p:pic>
      <p:sp>
        <p:nvSpPr>
          <p:cNvPr id="5" name="TextBox 4">
            <a:extLst>
              <a:ext uri="{FF2B5EF4-FFF2-40B4-BE49-F238E27FC236}">
                <a16:creationId xmlns:a16="http://schemas.microsoft.com/office/drawing/2014/main" id="{96B27075-2234-0F50-BCC9-9352F2F61BB1}"/>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6" name="TextBox 5">
            <a:extLst>
              <a:ext uri="{FF2B5EF4-FFF2-40B4-BE49-F238E27FC236}">
                <a16:creationId xmlns:a16="http://schemas.microsoft.com/office/drawing/2014/main" id="{FD6DC94A-1B5E-2C4A-D71E-99928AECBF44}"/>
              </a:ext>
            </a:extLst>
          </p:cNvPr>
          <p:cNvSpPr txBox="1"/>
          <p:nvPr/>
        </p:nvSpPr>
        <p:spPr>
          <a:xfrm>
            <a:off x="1810871" y="10266668"/>
            <a:ext cx="21868331" cy="1938992"/>
          </a:xfrm>
          <a:prstGeom prst="rect">
            <a:avLst/>
          </a:prstGeom>
          <a:noFill/>
        </p:spPr>
        <p:txBody>
          <a:bodyPr wrap="square">
            <a:spAutoFit/>
          </a:bodyPr>
          <a:lstStyle/>
          <a:p>
            <a:r>
              <a:rPr lang="en-CA" sz="6000" b="1" dirty="0">
                <a:solidFill>
                  <a:srgbClr val="63666A"/>
                </a:solidFill>
                <a:latin typeface="Arial Bold" charset="0"/>
              </a:rPr>
              <a:t>Presentation at the Ben Graham Centre’s 3</a:t>
            </a:r>
            <a:r>
              <a:rPr lang="en-CA" sz="6000" b="1" baseline="30000" dirty="0">
                <a:solidFill>
                  <a:srgbClr val="63666A"/>
                </a:solidFill>
                <a:latin typeface="Arial Bold" charset="0"/>
              </a:rPr>
              <a:t>rd</a:t>
            </a:r>
            <a:r>
              <a:rPr lang="en-CA" sz="6000" b="1" dirty="0">
                <a:solidFill>
                  <a:srgbClr val="63666A"/>
                </a:solidFill>
                <a:latin typeface="Arial Bold" charset="0"/>
              </a:rPr>
              <a:t> European Value Investing Conference</a:t>
            </a:r>
          </a:p>
        </p:txBody>
      </p:sp>
      <p:sp>
        <p:nvSpPr>
          <p:cNvPr id="8" name="TextBox 7">
            <a:extLst>
              <a:ext uri="{FF2B5EF4-FFF2-40B4-BE49-F238E27FC236}">
                <a16:creationId xmlns:a16="http://schemas.microsoft.com/office/drawing/2014/main" id="{D937BAF2-C371-F275-98BC-F6A616BFA5B1}"/>
              </a:ext>
            </a:extLst>
          </p:cNvPr>
          <p:cNvSpPr txBox="1"/>
          <p:nvPr/>
        </p:nvSpPr>
        <p:spPr>
          <a:xfrm>
            <a:off x="17732188" y="11419852"/>
            <a:ext cx="4607859" cy="646331"/>
          </a:xfrm>
          <a:prstGeom prst="rect">
            <a:avLst/>
          </a:prstGeom>
          <a:noFill/>
        </p:spPr>
        <p:txBody>
          <a:bodyPr wrap="square">
            <a:spAutoFit/>
          </a:bodyPr>
          <a:lstStyle/>
          <a:p>
            <a:r>
              <a:rPr lang="en-CA" dirty="0">
                <a:solidFill>
                  <a:srgbClr val="63666A"/>
                </a:solidFill>
                <a:latin typeface="Arial Regular" charset="0"/>
              </a:rPr>
              <a:t>October 13, 2023</a:t>
            </a:r>
            <a:endParaRPr lang="en-US" dirty="0">
              <a:solidFill>
                <a:srgbClr val="63666A"/>
              </a:solidFill>
              <a:latin typeface="Arial Regular" charset="0"/>
            </a:endParaRPr>
          </a:p>
        </p:txBody>
      </p:sp>
    </p:spTree>
    <p:extLst>
      <p:ext uri="{BB962C8B-B14F-4D97-AF65-F5344CB8AC3E}">
        <p14:creationId xmlns:p14="http://schemas.microsoft.com/office/powerpoint/2010/main" val="324527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3" name="TextBox 12"/>
          <p:cNvSpPr txBox="1"/>
          <p:nvPr/>
        </p:nvSpPr>
        <p:spPr>
          <a:xfrm>
            <a:off x="3922933" y="4082549"/>
            <a:ext cx="16531783" cy="5093702"/>
          </a:xfrm>
          <a:prstGeom prst="rect">
            <a:avLst/>
          </a:prstGeom>
          <a:noFill/>
        </p:spPr>
        <p:txBody>
          <a:bodyPr wrap="square" rtlCol="0">
            <a:spAutoFit/>
          </a:bodyPr>
          <a:lstStyle/>
          <a:p>
            <a:pPr algn="ctr">
              <a:lnSpc>
                <a:spcPts val="13000"/>
              </a:lnSpc>
            </a:pPr>
            <a:r>
              <a:rPr lang="en-US" sz="13500" b="1" dirty="0">
                <a:solidFill>
                  <a:schemeClr val="bg1"/>
                </a:solidFill>
                <a:latin typeface="Arial Bold" charset="0"/>
                <a:ea typeface="Arial Bold" charset="0"/>
                <a:cs typeface="Arial Bold" charset="0"/>
              </a:rPr>
              <a:t>DOES WHAT </a:t>
            </a:r>
            <a:r>
              <a:rPr lang="en-US" sz="13500" b="1" dirty="0">
                <a:solidFill>
                  <a:schemeClr val="accent3"/>
                </a:solidFill>
                <a:latin typeface="Arial Bold" charset="0"/>
              </a:rPr>
              <a:t>VALUE INVESTORS </a:t>
            </a:r>
            <a:r>
              <a:rPr lang="en-US" sz="13500" b="1" dirty="0">
                <a:solidFill>
                  <a:schemeClr val="bg1"/>
                </a:solidFill>
                <a:latin typeface="Arial Bold" charset="0"/>
                <a:ea typeface="Arial Bold" charset="0"/>
                <a:cs typeface="Arial Bold" charset="0"/>
              </a:rPr>
              <a:t>DO WORK?</a:t>
            </a:r>
            <a:endParaRPr lang="en-US" sz="13500" b="1" dirty="0">
              <a:solidFill>
                <a:schemeClr val="accent3"/>
              </a:solidFill>
              <a:latin typeface="Arial Bold" charset="0"/>
            </a:endParaRPr>
          </a:p>
        </p:txBody>
      </p:sp>
      <p:sp>
        <p:nvSpPr>
          <p:cNvPr id="3" name="TextBox 2">
            <a:extLst>
              <a:ext uri="{FF2B5EF4-FFF2-40B4-BE49-F238E27FC236}">
                <a16:creationId xmlns:a16="http://schemas.microsoft.com/office/drawing/2014/main" id="{A44309EC-085E-D85A-BBC5-27FDD9A47CB0}"/>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218460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p:cNvSpPr/>
          <p:nvPr/>
        </p:nvSpPr>
        <p:spPr>
          <a:xfrm rot="5400000">
            <a:off x="15865344" y="4180222"/>
            <a:ext cx="4887038" cy="4212966"/>
          </a:xfrm>
          <a:prstGeom prst="hexag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Hexagon 25"/>
          <p:cNvSpPr/>
          <p:nvPr/>
        </p:nvSpPr>
        <p:spPr>
          <a:xfrm rot="5400000">
            <a:off x="3621188" y="4180222"/>
            <a:ext cx="4887038" cy="4212966"/>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4" name="Hexagon 23"/>
          <p:cNvSpPr/>
          <p:nvPr/>
        </p:nvSpPr>
        <p:spPr>
          <a:xfrm rot="5400000">
            <a:off x="9745123" y="4180222"/>
            <a:ext cx="4887038" cy="4212966"/>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61" name="Hexagon 60"/>
          <p:cNvSpPr/>
          <p:nvPr/>
        </p:nvSpPr>
        <p:spPr>
          <a:xfrm rot="5400000">
            <a:off x="16200068" y="4472177"/>
            <a:ext cx="4218320" cy="363648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62" name="Hexagon 61"/>
          <p:cNvSpPr/>
          <p:nvPr/>
        </p:nvSpPr>
        <p:spPr>
          <a:xfrm rot="5400000">
            <a:off x="10079665" y="4472177"/>
            <a:ext cx="4218320" cy="363648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63" name="Hexagon 62"/>
          <p:cNvSpPr/>
          <p:nvPr/>
        </p:nvSpPr>
        <p:spPr>
          <a:xfrm rot="5400000">
            <a:off x="3959261" y="4472177"/>
            <a:ext cx="4218320" cy="363648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73" name="Subtitle 2"/>
          <p:cNvSpPr txBox="1">
            <a:spLocks/>
          </p:cNvSpPr>
          <p:nvPr/>
        </p:nvSpPr>
        <p:spPr>
          <a:xfrm>
            <a:off x="16180308" y="9000893"/>
            <a:ext cx="4358711" cy="278441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3600" dirty="0">
                <a:solidFill>
                  <a:schemeClr val="tx1"/>
                </a:solidFill>
                <a:latin typeface="Arial Regular" charset="0"/>
                <a:ea typeface="Arial Regular" charset="0"/>
                <a:cs typeface="Arial Regular" charset="0"/>
              </a:rPr>
              <a:t>The Value Premium Exists Also in Equity Markets Around the World</a:t>
            </a:r>
          </a:p>
        </p:txBody>
      </p:sp>
      <p:sp>
        <p:nvSpPr>
          <p:cNvPr id="74" name="Subtitle 2"/>
          <p:cNvSpPr txBox="1">
            <a:spLocks/>
          </p:cNvSpPr>
          <p:nvPr/>
        </p:nvSpPr>
        <p:spPr>
          <a:xfrm>
            <a:off x="10034687" y="9000893"/>
            <a:ext cx="4358711" cy="278441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3600" dirty="0">
                <a:solidFill>
                  <a:schemeClr val="tx1"/>
                </a:solidFill>
                <a:latin typeface="Arial Regular" charset="0"/>
                <a:ea typeface="Arial Regular" charset="0"/>
                <a:cs typeface="Arial Regular" charset="0"/>
              </a:rPr>
              <a:t>The Difference is Larger for Smaller Stocks, But Also Present in Large Stocks</a:t>
            </a:r>
          </a:p>
        </p:txBody>
      </p:sp>
      <p:sp>
        <p:nvSpPr>
          <p:cNvPr id="75" name="Subtitle 2"/>
          <p:cNvSpPr txBox="1">
            <a:spLocks/>
          </p:cNvSpPr>
          <p:nvPr/>
        </p:nvSpPr>
        <p:spPr>
          <a:xfrm>
            <a:off x="3863665" y="9000893"/>
            <a:ext cx="4358711"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3600" dirty="0">
                <a:solidFill>
                  <a:schemeClr val="tx1"/>
                </a:solidFill>
                <a:latin typeface="Arial Regular" charset="0"/>
                <a:ea typeface="Arial Regular" charset="0"/>
                <a:cs typeface="Arial Regular" charset="0"/>
              </a:rPr>
              <a:t>Value Stocks Earn Higher Returns Than Growth Stocks </a:t>
            </a:r>
          </a:p>
        </p:txBody>
      </p:sp>
      <p:sp>
        <p:nvSpPr>
          <p:cNvPr id="2" name="TextBox 1">
            <a:extLst>
              <a:ext uri="{FF2B5EF4-FFF2-40B4-BE49-F238E27FC236}">
                <a16:creationId xmlns:a16="http://schemas.microsoft.com/office/drawing/2014/main" id="{EC5A814D-A256-C05E-B421-513667C4198E}"/>
              </a:ext>
            </a:extLst>
          </p:cNvPr>
          <p:cNvSpPr txBox="1"/>
          <p:nvPr/>
        </p:nvSpPr>
        <p:spPr>
          <a:xfrm>
            <a:off x="2122774" y="1691290"/>
            <a:ext cx="20132142" cy="1015644"/>
          </a:xfrm>
          <a:prstGeom prst="rect">
            <a:avLst/>
          </a:prstGeom>
          <a:noFill/>
        </p:spPr>
        <p:txBody>
          <a:bodyPr wrap="none" lIns="91422" tIns="45711" rIns="91422" bIns="45711" rtlCol="0">
            <a:spAutoFit/>
          </a:bodyPr>
          <a:lstStyle/>
          <a:p>
            <a:pPr algn="ctr"/>
            <a:r>
              <a:rPr lang="en-US" sz="6000" b="1" dirty="0">
                <a:solidFill>
                  <a:schemeClr val="tx2"/>
                </a:solidFill>
                <a:latin typeface="Arial Bold" charset="0"/>
                <a:ea typeface="Arial Bold" charset="0"/>
                <a:cs typeface="Arial Bold" charset="0"/>
              </a:rPr>
              <a:t>Historical Records Confirm that Value Investing Works</a:t>
            </a:r>
            <a:endParaRPr lang="id-ID" sz="6000" b="1" dirty="0">
              <a:solidFill>
                <a:schemeClr val="tx2"/>
              </a:solidFill>
              <a:latin typeface="Arial Bold" charset="0"/>
              <a:ea typeface="Arial Bold" charset="0"/>
              <a:cs typeface="Arial Bold" charset="0"/>
            </a:endParaRPr>
          </a:p>
        </p:txBody>
      </p:sp>
      <p:sp>
        <p:nvSpPr>
          <p:cNvPr id="3" name="Rectangle 2">
            <a:extLst>
              <a:ext uri="{FF2B5EF4-FFF2-40B4-BE49-F238E27FC236}">
                <a16:creationId xmlns:a16="http://schemas.microsoft.com/office/drawing/2014/main" id="{05D9C0D5-386B-A092-8E9A-AA581206BC14}"/>
              </a:ext>
            </a:extLst>
          </p:cNvPr>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8" name="Shape 2546">
            <a:extLst>
              <a:ext uri="{FF2B5EF4-FFF2-40B4-BE49-F238E27FC236}">
                <a16:creationId xmlns:a16="http://schemas.microsoft.com/office/drawing/2014/main" id="{25BE00F0-4D25-EA1E-4BB3-4E9EB5FEA11F}"/>
              </a:ext>
            </a:extLst>
          </p:cNvPr>
          <p:cNvSpPr/>
          <p:nvPr/>
        </p:nvSpPr>
        <p:spPr>
          <a:xfrm>
            <a:off x="11338600" y="5689601"/>
            <a:ext cx="1640799" cy="125302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9" name="Shape 2792">
            <a:extLst>
              <a:ext uri="{FF2B5EF4-FFF2-40B4-BE49-F238E27FC236}">
                <a16:creationId xmlns:a16="http://schemas.microsoft.com/office/drawing/2014/main" id="{32B2BCD8-6423-C8B3-3314-F01CEF127245}"/>
              </a:ext>
            </a:extLst>
          </p:cNvPr>
          <p:cNvSpPr/>
          <p:nvPr/>
        </p:nvSpPr>
        <p:spPr>
          <a:xfrm>
            <a:off x="5283200" y="5575682"/>
            <a:ext cx="1486357" cy="151091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10" name="Shape 2944">
            <a:extLst>
              <a:ext uri="{FF2B5EF4-FFF2-40B4-BE49-F238E27FC236}">
                <a16:creationId xmlns:a16="http://schemas.microsoft.com/office/drawing/2014/main" id="{27EBB4FE-D598-A494-F1E8-D8BFD948CFD6}"/>
              </a:ext>
            </a:extLst>
          </p:cNvPr>
          <p:cNvSpPr/>
          <p:nvPr/>
        </p:nvSpPr>
        <p:spPr>
          <a:xfrm>
            <a:off x="17653000" y="5575682"/>
            <a:ext cx="1321819" cy="1282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4" name="TextBox 3">
            <a:extLst>
              <a:ext uri="{FF2B5EF4-FFF2-40B4-BE49-F238E27FC236}">
                <a16:creationId xmlns:a16="http://schemas.microsoft.com/office/drawing/2014/main" id="{FDFD813C-03CC-C519-C145-34B18C94F4A6}"/>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21048864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F6127-78C1-E700-DD32-051F0C106102}"/>
              </a:ext>
            </a:extLst>
          </p:cNvPr>
          <p:cNvSpPr/>
          <p:nvPr/>
        </p:nvSpPr>
        <p:spPr>
          <a:xfrm>
            <a:off x="17885664" y="0"/>
            <a:ext cx="6491986" cy="1371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TextBox 25"/>
          <p:cNvSpPr txBox="1"/>
          <p:nvPr/>
        </p:nvSpPr>
        <p:spPr>
          <a:xfrm>
            <a:off x="18826397" y="2250279"/>
            <a:ext cx="3878999" cy="4247317"/>
          </a:xfrm>
          <a:prstGeom prst="rect">
            <a:avLst/>
          </a:prstGeom>
          <a:noFill/>
        </p:spPr>
        <p:txBody>
          <a:bodyPr wrap="square" rtlCol="0">
            <a:spAutoFit/>
          </a:bodyPr>
          <a:lstStyle/>
          <a:p>
            <a:pPr>
              <a:lnSpc>
                <a:spcPts val="5400"/>
              </a:lnSpc>
            </a:pPr>
            <a:r>
              <a:rPr lang="en-US" sz="4800" b="1" dirty="0">
                <a:solidFill>
                  <a:schemeClr val="bg1"/>
                </a:solidFill>
                <a:latin typeface="Arial Bold" charset="0"/>
                <a:ea typeface="Arial Bold" charset="0"/>
                <a:cs typeface="Arial Bold" charset="0"/>
              </a:rPr>
              <a:t>P/B-based Canadian Value Premiums by Year,  1983-2018</a:t>
            </a:r>
          </a:p>
        </p:txBody>
      </p:sp>
      <p:pic>
        <p:nvPicPr>
          <p:cNvPr id="5" name="Picture 4" descr="Chart&#10;&#10;Description automatically generated">
            <a:extLst>
              <a:ext uri="{FF2B5EF4-FFF2-40B4-BE49-F238E27FC236}">
                <a16:creationId xmlns:a16="http://schemas.microsoft.com/office/drawing/2014/main" id="{A1C36C39-D12E-E2D7-BD00-62D3A5224E1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77" y="1847943"/>
            <a:ext cx="17463333" cy="8716638"/>
          </a:xfrm>
          <a:prstGeom prst="rect">
            <a:avLst/>
          </a:prstGeom>
        </p:spPr>
      </p:pic>
      <p:sp>
        <p:nvSpPr>
          <p:cNvPr id="4" name="TextBox 3">
            <a:extLst>
              <a:ext uri="{FF2B5EF4-FFF2-40B4-BE49-F238E27FC236}">
                <a16:creationId xmlns:a16="http://schemas.microsoft.com/office/drawing/2014/main" id="{CA827664-0E18-0211-E7DD-D2D28206629B}"/>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1560388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F6127-78C1-E700-DD32-051F0C106102}"/>
              </a:ext>
            </a:extLst>
          </p:cNvPr>
          <p:cNvSpPr/>
          <p:nvPr/>
        </p:nvSpPr>
        <p:spPr>
          <a:xfrm>
            <a:off x="17885664" y="0"/>
            <a:ext cx="6491986" cy="1371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TextBox 25"/>
          <p:cNvSpPr txBox="1"/>
          <p:nvPr/>
        </p:nvSpPr>
        <p:spPr>
          <a:xfrm>
            <a:off x="18826397" y="2250279"/>
            <a:ext cx="4545667" cy="5632311"/>
          </a:xfrm>
          <a:prstGeom prst="rect">
            <a:avLst/>
          </a:prstGeom>
          <a:noFill/>
        </p:spPr>
        <p:txBody>
          <a:bodyPr wrap="square" rtlCol="0">
            <a:spAutoFit/>
          </a:bodyPr>
          <a:lstStyle/>
          <a:p>
            <a:pPr>
              <a:lnSpc>
                <a:spcPts val="5400"/>
              </a:lnSpc>
            </a:pPr>
            <a:r>
              <a:rPr lang="en-US" sz="4800" b="1" dirty="0">
                <a:solidFill>
                  <a:schemeClr val="bg1"/>
                </a:solidFill>
                <a:latin typeface="Arial Bold" charset="0"/>
                <a:ea typeface="Arial Bold" charset="0"/>
                <a:cs typeface="Arial Bold" charset="0"/>
              </a:rPr>
              <a:t>Canadian Value Premiums Based on P/B Ratio and Stock Price for 1983-2018 and Sub-Periods</a:t>
            </a:r>
          </a:p>
        </p:txBody>
      </p:sp>
      <p:pic>
        <p:nvPicPr>
          <p:cNvPr id="3" name="Picture 2" descr="Chart, bar chart&#10;&#10;Description automatically generated">
            <a:extLst>
              <a:ext uri="{FF2B5EF4-FFF2-40B4-BE49-F238E27FC236}">
                <a16:creationId xmlns:a16="http://schemas.microsoft.com/office/drawing/2014/main" id="{8A9F5010-9AEA-494D-3ABD-61BF9BAF140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76" y="1847942"/>
            <a:ext cx="17397580" cy="9234585"/>
          </a:xfrm>
          <a:prstGeom prst="rect">
            <a:avLst/>
          </a:prstGeom>
        </p:spPr>
      </p:pic>
      <p:sp>
        <p:nvSpPr>
          <p:cNvPr id="4" name="TextBox 3">
            <a:extLst>
              <a:ext uri="{FF2B5EF4-FFF2-40B4-BE49-F238E27FC236}">
                <a16:creationId xmlns:a16="http://schemas.microsoft.com/office/drawing/2014/main" id="{B913CEF7-C678-2AB6-EF21-EE3B5647860F}"/>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3881804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F6127-78C1-E700-DD32-051F0C106102}"/>
              </a:ext>
            </a:extLst>
          </p:cNvPr>
          <p:cNvSpPr/>
          <p:nvPr/>
        </p:nvSpPr>
        <p:spPr>
          <a:xfrm>
            <a:off x="17885664" y="0"/>
            <a:ext cx="6491986" cy="1371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TextBox 25"/>
          <p:cNvSpPr txBox="1"/>
          <p:nvPr/>
        </p:nvSpPr>
        <p:spPr>
          <a:xfrm>
            <a:off x="18826397" y="2250279"/>
            <a:ext cx="3878999" cy="3554819"/>
          </a:xfrm>
          <a:prstGeom prst="rect">
            <a:avLst/>
          </a:prstGeom>
          <a:noFill/>
        </p:spPr>
        <p:txBody>
          <a:bodyPr wrap="square" rtlCol="0">
            <a:spAutoFit/>
          </a:bodyPr>
          <a:lstStyle/>
          <a:p>
            <a:pPr>
              <a:lnSpc>
                <a:spcPts val="5400"/>
              </a:lnSpc>
            </a:pPr>
            <a:r>
              <a:rPr lang="en-US" sz="4800" b="1" dirty="0">
                <a:solidFill>
                  <a:schemeClr val="bg1"/>
                </a:solidFill>
                <a:latin typeface="Arial Bold" charset="0"/>
                <a:ea typeface="Arial Bold" charset="0"/>
                <a:cs typeface="Arial Bold" charset="0"/>
              </a:rPr>
              <a:t>Value Investing in Global Markets: 1980-2014</a:t>
            </a:r>
          </a:p>
        </p:txBody>
      </p:sp>
      <p:pic>
        <p:nvPicPr>
          <p:cNvPr id="3" name="Picture 2" descr="A picture containing chart&#10;&#10;Description automatically generated">
            <a:extLst>
              <a:ext uri="{FF2B5EF4-FFF2-40B4-BE49-F238E27FC236}">
                <a16:creationId xmlns:a16="http://schemas.microsoft.com/office/drawing/2014/main" id="{D8684EF8-BD99-E6DC-5500-091DEDA16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76" y="2103975"/>
            <a:ext cx="17470776" cy="6966873"/>
          </a:xfrm>
          <a:prstGeom prst="rect">
            <a:avLst/>
          </a:prstGeom>
        </p:spPr>
      </p:pic>
      <p:sp>
        <p:nvSpPr>
          <p:cNvPr id="4" name="TextBox 3">
            <a:extLst>
              <a:ext uri="{FF2B5EF4-FFF2-40B4-BE49-F238E27FC236}">
                <a16:creationId xmlns:a16="http://schemas.microsoft.com/office/drawing/2014/main" id="{32DAB350-0E7E-06A1-BF03-7244789C2E0B}"/>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6586023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885664" y="0"/>
            <a:ext cx="6491986" cy="1371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TextBox 25"/>
          <p:cNvSpPr txBox="1"/>
          <p:nvPr/>
        </p:nvSpPr>
        <p:spPr>
          <a:xfrm>
            <a:off x="18778145" y="2292826"/>
            <a:ext cx="4780176" cy="5632311"/>
          </a:xfrm>
          <a:prstGeom prst="rect">
            <a:avLst/>
          </a:prstGeom>
          <a:noFill/>
        </p:spPr>
        <p:txBody>
          <a:bodyPr wrap="square" rtlCol="0">
            <a:spAutoFit/>
          </a:bodyPr>
          <a:lstStyle/>
          <a:p>
            <a:pPr>
              <a:lnSpc>
                <a:spcPts val="5400"/>
              </a:lnSpc>
            </a:pPr>
            <a:r>
              <a:rPr lang="en-US" sz="4800" b="1" dirty="0">
                <a:solidFill>
                  <a:schemeClr val="bg1"/>
                </a:solidFill>
                <a:latin typeface="Arial Bold" charset="0"/>
                <a:ea typeface="Arial Bold" charset="0"/>
                <a:cs typeface="Arial Bold" charset="0"/>
              </a:rPr>
              <a:t>Mean Monthly U.S. Value Premiums to P/E Ratio Based Value and Growth Strategies by Year: 1986-2006</a:t>
            </a:r>
          </a:p>
        </p:txBody>
      </p:sp>
      <p:pic>
        <p:nvPicPr>
          <p:cNvPr id="8" name="Picture 7" descr="Chart, bar chart&#10;&#10;Description automatically generated">
            <a:extLst>
              <a:ext uri="{FF2B5EF4-FFF2-40B4-BE49-F238E27FC236}">
                <a16:creationId xmlns:a16="http://schemas.microsoft.com/office/drawing/2014/main" id="{5EEE791F-BE91-F639-3061-D2A2FB7DC567}"/>
              </a:ext>
            </a:extLst>
          </p:cNvPr>
          <p:cNvPicPr>
            <a:picLocks noChangeAspect="1"/>
          </p:cNvPicPr>
          <p:nvPr/>
        </p:nvPicPr>
        <p:blipFill rotWithShape="1">
          <a:blip r:embed="rId2">
            <a:extLst>
              <a:ext uri="{28A0092B-C50C-407E-A947-70E740481C1C}">
                <a14:useLocalDpi xmlns:a14="http://schemas.microsoft.com/office/drawing/2010/main" val="0"/>
              </a:ext>
            </a:extLst>
          </a:blip>
          <a:srcRect l="626" t="1111" r="823" b="1999"/>
          <a:stretch/>
        </p:blipFill>
        <p:spPr>
          <a:xfrm>
            <a:off x="294755" y="2182061"/>
            <a:ext cx="17296156" cy="8294349"/>
          </a:xfrm>
          <a:prstGeom prst="rect">
            <a:avLst/>
          </a:prstGeom>
          <a:ln>
            <a:solidFill>
              <a:schemeClr val="accent4"/>
            </a:solidFill>
          </a:ln>
        </p:spPr>
      </p:pic>
      <p:sp>
        <p:nvSpPr>
          <p:cNvPr id="4" name="TextBox 3">
            <a:extLst>
              <a:ext uri="{FF2B5EF4-FFF2-40B4-BE49-F238E27FC236}">
                <a16:creationId xmlns:a16="http://schemas.microsoft.com/office/drawing/2014/main" id="{993C13E1-2014-6B4E-C999-44B2E901932A}"/>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1306843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5A918-1CD4-5B60-A77D-9862F193188E}"/>
              </a:ext>
            </a:extLst>
          </p:cNvPr>
          <p:cNvSpPr/>
          <p:nvPr/>
        </p:nvSpPr>
        <p:spPr>
          <a:xfrm>
            <a:off x="17885664" y="0"/>
            <a:ext cx="6491986" cy="1371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26" name="TextBox 25"/>
          <p:cNvSpPr txBox="1"/>
          <p:nvPr/>
        </p:nvSpPr>
        <p:spPr>
          <a:xfrm>
            <a:off x="18826397" y="2241632"/>
            <a:ext cx="4610519" cy="7709803"/>
          </a:xfrm>
          <a:prstGeom prst="rect">
            <a:avLst/>
          </a:prstGeom>
          <a:noFill/>
        </p:spPr>
        <p:txBody>
          <a:bodyPr wrap="square" rtlCol="0">
            <a:spAutoFit/>
          </a:bodyPr>
          <a:lstStyle/>
          <a:p>
            <a:pPr>
              <a:lnSpc>
                <a:spcPts val="5400"/>
              </a:lnSpc>
            </a:pPr>
            <a:r>
              <a:rPr lang="en-US" sz="4800" b="1" dirty="0">
                <a:solidFill>
                  <a:schemeClr val="bg1"/>
                </a:solidFill>
                <a:latin typeface="Arial Bold" charset="0"/>
                <a:ea typeface="Arial Bold" charset="0"/>
                <a:cs typeface="Arial Bold" charset="0"/>
              </a:rPr>
              <a:t>US Annualized Three-year Average Monthly P/B-based Value Premiums Against a Measure of 4 year Ahead Expected Inflation</a:t>
            </a:r>
          </a:p>
        </p:txBody>
      </p:sp>
      <p:pic>
        <p:nvPicPr>
          <p:cNvPr id="3" name="Picture 2" descr="Chart&#10;&#10;Description automatically generated">
            <a:extLst>
              <a:ext uri="{FF2B5EF4-FFF2-40B4-BE49-F238E27FC236}">
                <a16:creationId xmlns:a16="http://schemas.microsoft.com/office/drawing/2014/main" id="{3465096D-4226-7684-0D53-B7342E3BD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72" y="1451490"/>
            <a:ext cx="17194862" cy="9411582"/>
          </a:xfrm>
          <a:prstGeom prst="rect">
            <a:avLst/>
          </a:prstGeom>
        </p:spPr>
      </p:pic>
      <p:sp>
        <p:nvSpPr>
          <p:cNvPr id="4" name="TextBox 3">
            <a:extLst>
              <a:ext uri="{FF2B5EF4-FFF2-40B4-BE49-F238E27FC236}">
                <a16:creationId xmlns:a16="http://schemas.microsoft.com/office/drawing/2014/main" id="{0F745268-5ABA-5442-888D-45AF695E545F}"/>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2708074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3" name="TextBox 2">
            <a:extLst>
              <a:ext uri="{FF2B5EF4-FFF2-40B4-BE49-F238E27FC236}">
                <a16:creationId xmlns:a16="http://schemas.microsoft.com/office/drawing/2014/main" id="{2D5D662E-D794-DB29-16A8-9C47B8276437}"/>
              </a:ext>
            </a:extLst>
          </p:cNvPr>
          <p:cNvSpPr txBox="1"/>
          <p:nvPr/>
        </p:nvSpPr>
        <p:spPr>
          <a:xfrm>
            <a:off x="4142664" y="472084"/>
            <a:ext cx="16092318"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Inflation and the Value Premium:</a:t>
            </a:r>
          </a:p>
          <a:p>
            <a:pPr algn="ctr"/>
            <a:r>
              <a:rPr lang="en-US" sz="8000" b="1" dirty="0">
                <a:solidFill>
                  <a:schemeClr val="tx2"/>
                </a:solidFill>
                <a:latin typeface="Arial Bold" charset="0"/>
              </a:rPr>
              <a:t>A historical Perspective</a:t>
            </a:r>
            <a:endParaRPr lang="id-ID" sz="8000" b="1" dirty="0">
              <a:solidFill>
                <a:schemeClr val="tx2"/>
              </a:solidFill>
              <a:latin typeface="Arial Bold" charset="0"/>
            </a:endParaRPr>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3"/>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CA" dirty="0"/>
              <a:t>During the Cold War years between 1966 and 1991 – with U.S. inflation averaging 4.3 per cent annually – value stocks outperformed growth stocks by 10.8 per cent per annum, </a:t>
            </a:r>
          </a:p>
          <a:p>
            <a:r>
              <a:rPr lang="en-CA" dirty="0"/>
              <a:t>Between 2008 and 2020 – when inflation averaged only 1.7 per cent – growth outperformed value by 4.2 per cent.  </a:t>
            </a:r>
          </a:p>
          <a:p>
            <a:r>
              <a:rPr lang="en-CA" dirty="0"/>
              <a:t>Over longer periods too, i.e., Between 1930 and 2020</a:t>
            </a:r>
          </a:p>
          <a:p>
            <a:pPr lvl="1"/>
            <a:r>
              <a:rPr lang="en-CA" dirty="0"/>
              <a:t>The ten-year periods with the highest inflation were: 1940-1950, 1970-1980 and 1980-1990.  The median value premiums were 7.56%, 9.96% and 13.93%, respectively. </a:t>
            </a:r>
          </a:p>
          <a:p>
            <a:pPr lvl="1"/>
            <a:r>
              <a:rPr lang="en-CA" dirty="0"/>
              <a:t>The ten-year periods with the lowest inflation were: 1930-1940, 1950-1960 and 2010-2020.   The median value premiums were -2.10%, 1.98% and -2.70%, respectively.</a:t>
            </a:r>
          </a:p>
          <a:p>
            <a:endParaRPr lang="en-CA" dirty="0"/>
          </a:p>
        </p:txBody>
      </p:sp>
    </p:spTree>
    <p:extLst>
      <p:ext uri="{BB962C8B-B14F-4D97-AF65-F5344CB8AC3E}">
        <p14:creationId xmlns:p14="http://schemas.microsoft.com/office/powerpoint/2010/main" val="380716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3" name="TextBox 2">
            <a:extLst>
              <a:ext uri="{FF2B5EF4-FFF2-40B4-BE49-F238E27FC236}">
                <a16:creationId xmlns:a16="http://schemas.microsoft.com/office/drawing/2014/main" id="{2D5D662E-D794-DB29-16A8-9C47B8276437}"/>
              </a:ext>
            </a:extLst>
          </p:cNvPr>
          <p:cNvSpPr txBox="1"/>
          <p:nvPr/>
        </p:nvSpPr>
        <p:spPr>
          <a:xfrm>
            <a:off x="5282943" y="472084"/>
            <a:ext cx="13811757"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a:t>
            </a:r>
          </a:p>
          <a:p>
            <a:pPr algn="ctr"/>
            <a:r>
              <a:rPr lang="en-US" sz="8000" b="1" dirty="0">
                <a:solidFill>
                  <a:schemeClr val="tx2"/>
                </a:solidFill>
                <a:latin typeface="Arial Bold" charset="0"/>
              </a:rPr>
              <a:t>Historical Overview</a:t>
            </a:r>
            <a:endParaRPr lang="id-ID" sz="8000" b="1" dirty="0">
              <a:solidFill>
                <a:schemeClr val="tx2"/>
              </a:solidFill>
              <a:latin typeface="Arial Bold" charset="0"/>
            </a:endParaRPr>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3"/>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defTabSz="914400">
              <a:spcBef>
                <a:spcPct val="0"/>
              </a:spcBef>
              <a:buFont typeface="Arial" panose="020B0604020202020204" pitchFamily="34" charset="0"/>
            </a:pPr>
            <a:r>
              <a:rPr lang="en-CA" dirty="0"/>
              <a:t>The fall of the Berlin Wall, the break-up of the Soviet Union and the end of the Cold War in 1989-91 ushered in the new era of globalization. The admission of China to the World Trade Organization in 2001 completed the picture. </a:t>
            </a:r>
          </a:p>
          <a:p>
            <a:pPr lvl="1" defTabSz="914400">
              <a:spcBef>
                <a:spcPct val="0"/>
              </a:spcBef>
            </a:pPr>
            <a:r>
              <a:rPr lang="en-CA" dirty="0"/>
              <a:t>Globalization shrunk the world.</a:t>
            </a:r>
          </a:p>
          <a:p>
            <a:pPr marL="457200" indent="-457200" defTabSz="914400">
              <a:spcBef>
                <a:spcPct val="0"/>
              </a:spcBef>
              <a:buFont typeface="Arial" panose="020B0604020202020204" pitchFamily="34" charset="0"/>
            </a:pPr>
            <a:r>
              <a:rPr lang="en-CA" dirty="0"/>
              <a:t>As a result of globalization, many citizens in the developed world were displaced by the labour force of China and India. Manufacturing jobs disappeared in developed countries at an alarming rate, and moved to developing countries.</a:t>
            </a:r>
          </a:p>
        </p:txBody>
      </p:sp>
    </p:spTree>
    <p:extLst>
      <p:ext uri="{BB962C8B-B14F-4D97-AF65-F5344CB8AC3E}">
        <p14:creationId xmlns:p14="http://schemas.microsoft.com/office/powerpoint/2010/main" val="11032655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3" name="TextBox 2">
            <a:extLst>
              <a:ext uri="{FF2B5EF4-FFF2-40B4-BE49-F238E27FC236}">
                <a16:creationId xmlns:a16="http://schemas.microsoft.com/office/drawing/2014/main" id="{2D5D662E-D794-DB29-16A8-9C47B8276437}"/>
              </a:ext>
            </a:extLst>
          </p:cNvPr>
          <p:cNvSpPr txBox="1"/>
          <p:nvPr/>
        </p:nvSpPr>
        <p:spPr>
          <a:xfrm>
            <a:off x="5282943" y="472084"/>
            <a:ext cx="13811757"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a:t>
            </a:r>
          </a:p>
          <a:p>
            <a:pPr algn="ctr"/>
            <a:r>
              <a:rPr lang="en-US" sz="8000" b="1" dirty="0">
                <a:solidFill>
                  <a:schemeClr val="tx2"/>
                </a:solidFill>
                <a:latin typeface="Arial Bold" charset="0"/>
              </a:rPr>
              <a:t>Historical Overview, Cont’d</a:t>
            </a:r>
            <a:endParaRPr lang="id-ID" sz="8000" b="1" dirty="0">
              <a:solidFill>
                <a:schemeClr val="tx2"/>
              </a:solidFill>
              <a:latin typeface="Arial Bold" charset="0"/>
            </a:endParaRPr>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3"/>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defTabSz="914400">
              <a:spcBef>
                <a:spcPct val="0"/>
              </a:spcBef>
              <a:spcAft>
                <a:spcPts val="0"/>
              </a:spcAft>
              <a:buFont typeface="Arial" panose="020B0604020202020204" pitchFamily="34" charset="0"/>
            </a:pPr>
            <a:r>
              <a:rPr lang="en-CA" sz="4800" dirty="0"/>
              <a:t>An increased pool of cheap labour from China and India drove wages down, or prevented them from rising. </a:t>
            </a:r>
          </a:p>
          <a:p>
            <a:pPr lvl="1" defTabSz="914400">
              <a:spcBef>
                <a:spcPct val="0"/>
              </a:spcBef>
              <a:spcAft>
                <a:spcPts val="0"/>
              </a:spcAft>
            </a:pPr>
            <a:r>
              <a:rPr lang="en-CA" dirty="0"/>
              <a:t>Moreover, increased economic integration or openness led to weakened workers’ bargaining power. </a:t>
            </a:r>
          </a:p>
          <a:p>
            <a:pPr marL="457200" indent="-457200" defTabSz="914400">
              <a:spcBef>
                <a:spcPct val="0"/>
              </a:spcBef>
              <a:spcAft>
                <a:spcPts val="0"/>
              </a:spcAft>
              <a:buFont typeface="Arial" panose="020B0604020202020204" pitchFamily="34" charset="0"/>
            </a:pPr>
            <a:r>
              <a:rPr lang="en-US" sz="4800" dirty="0"/>
              <a:t>Tax friendly government policies helped reduce corporate taxation.</a:t>
            </a:r>
          </a:p>
          <a:p>
            <a:pPr>
              <a:spcAft>
                <a:spcPts val="0"/>
              </a:spcAft>
            </a:pPr>
            <a:r>
              <a:rPr lang="en-CA" sz="4800" dirty="0"/>
              <a:t>Increased global trade, lower labour costs and reduced taxation helped keep inflation low and by extension interest rates and benefited bonds, and real estate, but more directly stocks.</a:t>
            </a:r>
          </a:p>
          <a:p>
            <a:pPr lvl="1">
              <a:spcAft>
                <a:spcPts val="0"/>
              </a:spcAft>
            </a:pPr>
            <a:r>
              <a:rPr lang="en-CA" dirty="0"/>
              <a:t>S&amp;P 500 profit margins rose sharply from around 6% in 2000 to close to 10% in 2019. </a:t>
            </a:r>
          </a:p>
          <a:p>
            <a:pPr lvl="1">
              <a:spcAft>
                <a:spcPts val="0"/>
              </a:spcAft>
            </a:pPr>
            <a:r>
              <a:rPr lang="en-CA" dirty="0"/>
              <a:t>Stock prices and profit margins are highly correlated. </a:t>
            </a:r>
          </a:p>
        </p:txBody>
      </p:sp>
    </p:spTree>
    <p:extLst>
      <p:ext uri="{BB962C8B-B14F-4D97-AF65-F5344CB8AC3E}">
        <p14:creationId xmlns:p14="http://schemas.microsoft.com/office/powerpoint/2010/main" val="2515982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7510" y="5298298"/>
            <a:ext cx="12590489" cy="904863"/>
          </a:xfrm>
          <a:prstGeom prst="rect">
            <a:avLst/>
          </a:prstGeom>
          <a:noFill/>
        </p:spPr>
        <p:txBody>
          <a:bodyPr wrap="square" rtlCol="0">
            <a:spAutoFit/>
          </a:bodyPr>
          <a:lstStyle/>
          <a:p>
            <a:pPr>
              <a:lnSpc>
                <a:spcPct val="80000"/>
              </a:lnSpc>
            </a:pPr>
            <a:r>
              <a:rPr lang="en-US" sz="6600" b="1" dirty="0">
                <a:solidFill>
                  <a:schemeClr val="tx2"/>
                </a:solidFill>
                <a:latin typeface="Arial Bold" charset="0"/>
                <a:ea typeface="Arial Bold" charset="0"/>
                <a:cs typeface="Arial Bold" charset="0"/>
              </a:rPr>
              <a:t>George Athanassakos, PhD </a:t>
            </a:r>
          </a:p>
        </p:txBody>
      </p:sp>
      <p:sp>
        <p:nvSpPr>
          <p:cNvPr id="8" name="TextBox 7"/>
          <p:cNvSpPr txBox="1"/>
          <p:nvPr/>
        </p:nvSpPr>
        <p:spPr>
          <a:xfrm>
            <a:off x="9507510" y="6203161"/>
            <a:ext cx="12844489" cy="1329558"/>
          </a:xfrm>
          <a:prstGeom prst="rect">
            <a:avLst/>
          </a:prstGeom>
          <a:noFill/>
        </p:spPr>
        <p:txBody>
          <a:bodyPr wrap="square" lIns="219419" tIns="109710" rIns="219419" bIns="109710" rtlCol="0">
            <a:spAutoFit/>
          </a:bodyPr>
          <a:lstStyle/>
          <a:p>
            <a:pPr algn="just"/>
            <a:r>
              <a:rPr lang="en-US" dirty="0">
                <a:latin typeface="Arial Regular" charset="0"/>
              </a:rPr>
              <a:t>Professor of Finance &amp; Ben Graham Chair in Value Investing</a:t>
            </a:r>
          </a:p>
          <a:p>
            <a:pPr algn="just"/>
            <a:r>
              <a:rPr lang="en-US" dirty="0">
                <a:latin typeface="Arial Regular" charset="0"/>
              </a:rPr>
              <a:t>Director, Ben Graham Center for Value Investing</a:t>
            </a:r>
          </a:p>
        </p:txBody>
      </p:sp>
      <p:pic>
        <p:nvPicPr>
          <p:cNvPr id="5" name="Picture Placeholder 4" descr="A person in a suit and tie&#10;&#10;Description automatically generated with medium confidence">
            <a:extLst>
              <a:ext uri="{FF2B5EF4-FFF2-40B4-BE49-F238E27FC236}">
                <a16:creationId xmlns:a16="http://schemas.microsoft.com/office/drawing/2014/main" id="{9CDE13CE-6260-D23D-BC43-BE98EB1CF05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806" r="3806"/>
          <a:stretch>
            <a:fillRect/>
          </a:stretch>
        </p:blipFill>
        <p:spPr>
          <a:xfrm>
            <a:off x="1511559" y="542624"/>
            <a:ext cx="7545790" cy="10416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0B314858-BD7E-A02E-0C19-EB6E6BD82035}"/>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3720693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1971896"/>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3" name="TextBox 2">
            <a:extLst>
              <a:ext uri="{FF2B5EF4-FFF2-40B4-BE49-F238E27FC236}">
                <a16:creationId xmlns:a16="http://schemas.microsoft.com/office/drawing/2014/main" id="{2D5D662E-D794-DB29-16A8-9C47B8276437}"/>
              </a:ext>
            </a:extLst>
          </p:cNvPr>
          <p:cNvSpPr txBox="1"/>
          <p:nvPr/>
        </p:nvSpPr>
        <p:spPr>
          <a:xfrm>
            <a:off x="1890989" y="472084"/>
            <a:ext cx="20595666" cy="1323421"/>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 What is Next?</a:t>
            </a:r>
            <a:endParaRPr lang="id-ID" sz="8000" b="1" dirty="0">
              <a:solidFill>
                <a:schemeClr val="tx2"/>
              </a:solidFill>
              <a:latin typeface="Arial Bold" charset="0"/>
            </a:endParaRPr>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2239724"/>
            <a:ext cx="23691273" cy="10314243"/>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defTabSz="914400">
              <a:spcBef>
                <a:spcPct val="0"/>
              </a:spcBef>
              <a:buFont typeface="Arial" panose="020B0604020202020204" pitchFamily="34" charset="0"/>
            </a:pPr>
            <a:r>
              <a:rPr lang="en-CA" dirty="0"/>
              <a:t>The secular trend toward globalization has ended with predictable adverse (long term) effects on inflation, and interest rates, as well as on bonds, real estate and stocks. </a:t>
            </a:r>
          </a:p>
          <a:p>
            <a:pPr marL="457200" indent="-457200" defTabSz="914400">
              <a:spcBef>
                <a:spcPct val="0"/>
              </a:spcBef>
              <a:buFont typeface="Arial" panose="020B0604020202020204" pitchFamily="34" charset="0"/>
            </a:pPr>
            <a:r>
              <a:rPr lang="en-CA" dirty="0"/>
              <a:t>Notice similarities with previous end-of-era periods of globalization: </a:t>
            </a:r>
          </a:p>
          <a:p>
            <a:pPr marL="914400" lvl="1" indent="-457200" defTabSz="914400">
              <a:spcAft>
                <a:spcPts val="0"/>
              </a:spcAft>
              <a:buFont typeface="Arial" panose="020B0604020202020204" pitchFamily="34" charset="0"/>
            </a:pPr>
            <a:r>
              <a:rPr lang="en-CA" dirty="0"/>
              <a:t>A pandemic that has been likened to a war, challenges to globalization by large players such as Russia and China, and rising protectionism, economic instability, and galloping inflation. </a:t>
            </a:r>
          </a:p>
          <a:p>
            <a:pPr marL="914400" lvl="1" indent="-457200" defTabSz="914400">
              <a:spcAft>
                <a:spcPts val="0"/>
              </a:spcAft>
              <a:buFont typeface="Arial" panose="020B0604020202020204" pitchFamily="34" charset="0"/>
            </a:pPr>
            <a:r>
              <a:rPr lang="en-CA" dirty="0"/>
              <a:t>Covid-19 has brought forth a new wave of nationalism in the world with industries moving back to their home countries as seen with Japan and the US. </a:t>
            </a:r>
          </a:p>
          <a:p>
            <a:pPr marL="914400" lvl="1" indent="-457200" defTabSz="914400">
              <a:spcAft>
                <a:spcPts val="0"/>
              </a:spcAft>
              <a:buFont typeface="Arial" panose="020B0604020202020204" pitchFamily="34" charset="0"/>
            </a:pPr>
            <a:r>
              <a:rPr lang="en-CA" dirty="0"/>
              <a:t>Wars tend to lead to an end of, or challenges to, globalization. The events in Ukraine are auguring a new Cold War and will further challenge globalization.</a:t>
            </a:r>
          </a:p>
        </p:txBody>
      </p:sp>
    </p:spTree>
    <p:extLst>
      <p:ext uri="{BB962C8B-B14F-4D97-AF65-F5344CB8AC3E}">
        <p14:creationId xmlns:p14="http://schemas.microsoft.com/office/powerpoint/2010/main" val="3484745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4"/>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defTabSz="914400">
              <a:spcBef>
                <a:spcPct val="0"/>
              </a:spcBef>
              <a:buFont typeface="Arial" panose="020B0604020202020204" pitchFamily="34" charset="0"/>
            </a:pPr>
            <a:r>
              <a:rPr lang="en-CA" dirty="0"/>
              <a:t>Global trade is on the decline. </a:t>
            </a:r>
          </a:p>
          <a:p>
            <a:pPr marL="457200" indent="-457200" defTabSz="914400">
              <a:spcBef>
                <a:spcPct val="0"/>
              </a:spcBef>
              <a:buFont typeface="Arial" panose="020B0604020202020204" pitchFamily="34" charset="0"/>
            </a:pPr>
            <a:r>
              <a:rPr lang="en-CA" dirty="0"/>
              <a:t>The effect of China on globalization benefits is also eroding. </a:t>
            </a:r>
          </a:p>
          <a:p>
            <a:pPr marL="457200" indent="-457200" defTabSz="914400">
              <a:spcBef>
                <a:spcPct val="0"/>
              </a:spcBef>
              <a:buFont typeface="Arial" panose="020B0604020202020204" pitchFamily="34" charset="0"/>
            </a:pPr>
            <a:r>
              <a:rPr lang="en-CA" dirty="0"/>
              <a:t>A recent survey of 260 global supply chain leaders by Gartner found that 33% of them had already moved or planned to move manufacturing out of China (to a higher cost environment) in the near future. </a:t>
            </a:r>
          </a:p>
          <a:p>
            <a:pPr marL="457200" indent="-457200" defTabSz="914400">
              <a:spcBef>
                <a:spcPct val="0"/>
              </a:spcBef>
              <a:buFont typeface="Arial" panose="020B0604020202020204" pitchFamily="34" charset="0"/>
            </a:pPr>
            <a:r>
              <a:rPr lang="en-CA" dirty="0"/>
              <a:t>The surge of new manufacturing in North America is increasing the demand for labour, and since there are not enough workers around to fill the jobs, wages are rising at the fastest pace in four decades. </a:t>
            </a:r>
          </a:p>
          <a:p>
            <a:pPr marL="914400" lvl="1" indent="-457200" defTabSz="914400">
              <a:buFont typeface="Arial" panose="020B0604020202020204" pitchFamily="34" charset="0"/>
            </a:pPr>
            <a:r>
              <a:rPr lang="en-CA" dirty="0"/>
              <a:t>Workers and unions in this environment are regaining their lost bargaining power. Recent wage settlements support this view. </a:t>
            </a:r>
          </a:p>
        </p:txBody>
      </p:sp>
      <p:sp>
        <p:nvSpPr>
          <p:cNvPr id="2" name="Rectangle 1">
            <a:extLst>
              <a:ext uri="{FF2B5EF4-FFF2-40B4-BE49-F238E27FC236}">
                <a16:creationId xmlns:a16="http://schemas.microsoft.com/office/drawing/2014/main" id="{61695916-E237-5382-A784-BF4119334075}"/>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6" name="TextBox 5">
            <a:extLst>
              <a:ext uri="{FF2B5EF4-FFF2-40B4-BE49-F238E27FC236}">
                <a16:creationId xmlns:a16="http://schemas.microsoft.com/office/drawing/2014/main" id="{09B07301-4BB2-AFF2-B98B-E083B2D780AB}"/>
              </a:ext>
            </a:extLst>
          </p:cNvPr>
          <p:cNvSpPr txBox="1"/>
          <p:nvPr/>
        </p:nvSpPr>
        <p:spPr>
          <a:xfrm>
            <a:off x="1890989" y="472084"/>
            <a:ext cx="20595666"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 What is Next?</a:t>
            </a:r>
            <a:endParaRPr lang="id-ID" sz="8000" b="1" dirty="0">
              <a:solidFill>
                <a:schemeClr val="tx2"/>
              </a:solidFill>
              <a:latin typeface="Arial Bold" charset="0"/>
            </a:endParaRPr>
          </a:p>
          <a:p>
            <a:pPr algn="ctr"/>
            <a:r>
              <a:rPr lang="en-US" sz="8000" b="1" dirty="0">
                <a:solidFill>
                  <a:schemeClr val="tx2"/>
                </a:solidFill>
                <a:latin typeface="Arial Bold" charset="0"/>
              </a:rPr>
              <a:t>Cont’d</a:t>
            </a:r>
            <a:endParaRPr lang="id-ID" sz="8000" b="1" dirty="0">
              <a:solidFill>
                <a:schemeClr val="tx2"/>
              </a:solidFill>
              <a:latin typeface="Arial Bold" charset="0"/>
            </a:endParaRPr>
          </a:p>
        </p:txBody>
      </p:sp>
    </p:spTree>
    <p:extLst>
      <p:ext uri="{BB962C8B-B14F-4D97-AF65-F5344CB8AC3E}">
        <p14:creationId xmlns:p14="http://schemas.microsoft.com/office/powerpoint/2010/main" val="1908490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4322618"/>
            <a:ext cx="23691273" cy="8231350"/>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defTabSz="914400">
              <a:spcBef>
                <a:spcPct val="0"/>
              </a:spcBef>
              <a:buFont typeface="Arial" panose="020B0604020202020204" pitchFamily="34" charset="0"/>
            </a:pPr>
            <a:r>
              <a:rPr lang="en-CA" dirty="0"/>
              <a:t>The era of declining taxation is also over. Going forward,</a:t>
            </a:r>
          </a:p>
          <a:p>
            <a:pPr lvl="1" defTabSz="914400">
              <a:spcBef>
                <a:spcPct val="0"/>
              </a:spcBef>
            </a:pPr>
            <a:r>
              <a:rPr lang="en-CA" dirty="0"/>
              <a:t>Pandemic related deficits and ballooning debts will require higher taxes. </a:t>
            </a:r>
          </a:p>
          <a:p>
            <a:pPr lvl="1" defTabSz="914400">
              <a:spcBef>
                <a:spcPct val="0"/>
              </a:spcBef>
            </a:pPr>
            <a:r>
              <a:rPr lang="en-CA" dirty="0"/>
              <a:t>Fewer workers to support retired people will also require higher taxes. </a:t>
            </a:r>
          </a:p>
          <a:p>
            <a:pPr marL="457200" indent="-457200" defTabSz="914400">
              <a:spcBef>
                <a:spcPct val="0"/>
              </a:spcBef>
              <a:buFont typeface="Arial" panose="020B0604020202020204" pitchFamily="34" charset="0"/>
            </a:pPr>
            <a:r>
              <a:rPr lang="en-CA" dirty="0"/>
              <a:t>Years of underinvestment in the oil &amp; gas industry, heavy regulation and the ESG craze have shifted not only the oil price dynamics, but also that for all commodities. </a:t>
            </a:r>
          </a:p>
          <a:p>
            <a:pPr marL="457200" indent="-457200" defTabSz="914400">
              <a:spcBef>
                <a:spcPct val="0"/>
              </a:spcBef>
              <a:buFont typeface="Arial" panose="020B0604020202020204" pitchFamily="34" charset="0"/>
            </a:pPr>
            <a:endParaRPr lang="en-CA" dirty="0"/>
          </a:p>
        </p:txBody>
      </p:sp>
      <p:sp>
        <p:nvSpPr>
          <p:cNvPr id="2" name="Rectangle 1">
            <a:extLst>
              <a:ext uri="{FF2B5EF4-FFF2-40B4-BE49-F238E27FC236}">
                <a16:creationId xmlns:a16="http://schemas.microsoft.com/office/drawing/2014/main" id="{61695916-E237-5382-A784-BF4119334075}"/>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6" name="TextBox 5">
            <a:extLst>
              <a:ext uri="{FF2B5EF4-FFF2-40B4-BE49-F238E27FC236}">
                <a16:creationId xmlns:a16="http://schemas.microsoft.com/office/drawing/2014/main" id="{09B07301-4BB2-AFF2-B98B-E083B2D780AB}"/>
              </a:ext>
            </a:extLst>
          </p:cNvPr>
          <p:cNvSpPr txBox="1"/>
          <p:nvPr/>
        </p:nvSpPr>
        <p:spPr>
          <a:xfrm>
            <a:off x="1890989" y="472084"/>
            <a:ext cx="20595666"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 What is Next?</a:t>
            </a:r>
            <a:endParaRPr lang="id-ID" sz="8000" b="1" dirty="0">
              <a:solidFill>
                <a:schemeClr val="tx2"/>
              </a:solidFill>
              <a:latin typeface="Arial Bold" charset="0"/>
            </a:endParaRPr>
          </a:p>
          <a:p>
            <a:pPr algn="ctr"/>
            <a:r>
              <a:rPr lang="en-US" sz="8000" b="1" dirty="0">
                <a:solidFill>
                  <a:schemeClr val="tx2"/>
                </a:solidFill>
                <a:latin typeface="Arial Bold" charset="0"/>
              </a:rPr>
              <a:t>Cont’d</a:t>
            </a:r>
            <a:endParaRPr lang="id-ID" sz="8000" b="1" dirty="0">
              <a:solidFill>
                <a:schemeClr val="tx2"/>
              </a:solidFill>
              <a:latin typeface="Arial Bold" charset="0"/>
            </a:endParaRPr>
          </a:p>
        </p:txBody>
      </p:sp>
    </p:spTree>
    <p:extLst>
      <p:ext uri="{BB962C8B-B14F-4D97-AF65-F5344CB8AC3E}">
        <p14:creationId xmlns:p14="http://schemas.microsoft.com/office/powerpoint/2010/main" val="2043437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4"/>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CA" sz="4800" dirty="0"/>
              <a:t>Profit margins will be eroded going forward. Inflation will also be higher than what prevailed in the past and so are nominal interest rates. </a:t>
            </a:r>
          </a:p>
          <a:p>
            <a:pPr lvl="1"/>
            <a:r>
              <a:rPr lang="en-US" dirty="0"/>
              <a:t>Nominal interest rates change not only when expected inflation changes, but also when  real interest rates change.</a:t>
            </a:r>
          </a:p>
          <a:p>
            <a:pPr lvl="2"/>
            <a:r>
              <a:rPr lang="en-US" sz="4000" dirty="0"/>
              <a:t>In the long run, real interest rates are on the way up, too.</a:t>
            </a:r>
          </a:p>
          <a:p>
            <a:pPr lvl="3"/>
            <a:r>
              <a:rPr lang="en-US" sz="3600" dirty="0"/>
              <a:t>Demographic developments are pushing the real interest rate trend higher. Baby boomers have been retiring and have stopped saving; in fact, they are in their “decumulation” years, which reduces the supply of funds.</a:t>
            </a:r>
          </a:p>
          <a:p>
            <a:pPr lvl="3"/>
            <a:r>
              <a:rPr lang="en-US" sz="3600" dirty="0"/>
              <a:t>This happens in the face of increased demand for capital by corporations that need to embed innovation and new technologies into their production processes, as well as by governments that need to borrow to fund structural deficits.</a:t>
            </a:r>
          </a:p>
          <a:p>
            <a:pPr lvl="3"/>
            <a:r>
              <a:rPr lang="en-US" sz="3600" dirty="0"/>
              <a:t>To clear the demand-supply imbalance, the real interest rate trend is pushed up, not unlike what had happened in the late 1970s.</a:t>
            </a:r>
          </a:p>
          <a:p>
            <a:pPr marL="0" indent="0">
              <a:buNone/>
            </a:pPr>
            <a:endParaRPr lang="en-US" sz="3600" dirty="0"/>
          </a:p>
          <a:p>
            <a:pPr lvl="2"/>
            <a:endParaRPr lang="en-CA" sz="3800" dirty="0"/>
          </a:p>
          <a:p>
            <a:endParaRPr lang="en-CA" sz="4800" dirty="0"/>
          </a:p>
          <a:p>
            <a:endParaRPr lang="en-CA" sz="4800" dirty="0"/>
          </a:p>
          <a:p>
            <a:endParaRPr lang="en-CA" sz="4800" dirty="0"/>
          </a:p>
          <a:p>
            <a:r>
              <a:rPr lang="en-CA" sz="4800" dirty="0"/>
              <a:t>The effect of higher interest rates on stocks along with the erosion of profit margins will be predictably negative in contrast to the positive effect that lower interest rates and higher profit margins had on stocks over the last 40 years. </a:t>
            </a:r>
          </a:p>
          <a:p>
            <a:r>
              <a:rPr lang="en-CA" sz="4800" dirty="0"/>
              <a:t>The outlook appears particularly unfavourable for growth stocks, which will be hurt the most by de-globalization and higher inflation/interest rates. </a:t>
            </a:r>
          </a:p>
          <a:p>
            <a:pPr marL="457200" indent="-457200" defTabSz="914400">
              <a:spcBef>
                <a:spcPct val="0"/>
              </a:spcBef>
              <a:buFont typeface="Arial" panose="020B0604020202020204" pitchFamily="34" charset="0"/>
            </a:pPr>
            <a:r>
              <a:rPr lang="en-CA" sz="4800" dirty="0"/>
              <a:t>Growth stock underperformance will also have an adverse effect on the whole market as the share of the technology sector in market indexes has increased steeply in recent years.</a:t>
            </a:r>
          </a:p>
          <a:p>
            <a:pPr marL="457200" indent="-457200" defTabSz="914400">
              <a:spcBef>
                <a:spcPct val="0"/>
              </a:spcBef>
              <a:buFont typeface="Arial" panose="020B0604020202020204" pitchFamily="34" charset="0"/>
            </a:pPr>
            <a:r>
              <a:rPr lang="en-CA" sz="4800" dirty="0"/>
              <a:t>This does not mean that individual stocks will not do well. Stock picking and fundamental analysis will be key to outperformance going forward.</a:t>
            </a:r>
          </a:p>
        </p:txBody>
      </p:sp>
      <p:sp>
        <p:nvSpPr>
          <p:cNvPr id="2" name="Rectangle 1">
            <a:extLst>
              <a:ext uri="{FF2B5EF4-FFF2-40B4-BE49-F238E27FC236}">
                <a16:creationId xmlns:a16="http://schemas.microsoft.com/office/drawing/2014/main" id="{61695916-E237-5382-A784-BF4119334075}"/>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6" name="TextBox 5">
            <a:extLst>
              <a:ext uri="{FF2B5EF4-FFF2-40B4-BE49-F238E27FC236}">
                <a16:creationId xmlns:a16="http://schemas.microsoft.com/office/drawing/2014/main" id="{09B07301-4BB2-AFF2-B98B-E083B2D780AB}"/>
              </a:ext>
            </a:extLst>
          </p:cNvPr>
          <p:cNvSpPr txBox="1"/>
          <p:nvPr/>
        </p:nvSpPr>
        <p:spPr>
          <a:xfrm>
            <a:off x="1890989" y="472084"/>
            <a:ext cx="20595666"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 What is Next?</a:t>
            </a:r>
            <a:endParaRPr lang="id-ID" sz="8000" b="1" dirty="0">
              <a:solidFill>
                <a:schemeClr val="tx2"/>
              </a:solidFill>
              <a:latin typeface="Arial Bold" charset="0"/>
            </a:endParaRPr>
          </a:p>
          <a:p>
            <a:pPr algn="ctr"/>
            <a:r>
              <a:rPr lang="en-US" sz="8000" b="1" dirty="0">
                <a:solidFill>
                  <a:schemeClr val="tx2"/>
                </a:solidFill>
                <a:latin typeface="Arial Bold" charset="0"/>
              </a:rPr>
              <a:t>Conclusion</a:t>
            </a:r>
            <a:endParaRPr lang="id-ID" sz="8000" b="1" dirty="0">
              <a:solidFill>
                <a:schemeClr val="tx2"/>
              </a:solidFill>
              <a:latin typeface="Arial Bold" charset="0"/>
            </a:endParaRPr>
          </a:p>
        </p:txBody>
      </p:sp>
    </p:spTree>
    <p:extLst>
      <p:ext uri="{BB962C8B-B14F-4D97-AF65-F5344CB8AC3E}">
        <p14:creationId xmlns:p14="http://schemas.microsoft.com/office/powerpoint/2010/main" val="24139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33F21-646D-75F8-7504-6AB49146A0F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4" name="Content Placeholder 2">
            <a:extLst>
              <a:ext uri="{FF2B5EF4-FFF2-40B4-BE49-F238E27FC236}">
                <a16:creationId xmlns:a16="http://schemas.microsoft.com/office/drawing/2014/main" id="{5EEAD3B1-4435-916E-020F-3F470D53CA9B}"/>
              </a:ext>
            </a:extLst>
          </p:cNvPr>
          <p:cNvSpPr txBox="1">
            <a:spLocks/>
          </p:cNvSpPr>
          <p:nvPr/>
        </p:nvSpPr>
        <p:spPr>
          <a:xfrm>
            <a:off x="374072" y="3510754"/>
            <a:ext cx="23691273" cy="904321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CA" sz="4800" dirty="0"/>
              <a:t>The effect of higher interest rates on stocks along with the erosion of profit margins will be predictably negative in contrast to the positive effect that lower interest rates and higher profit margins had on stocks over the last 30 years. </a:t>
            </a:r>
          </a:p>
          <a:p>
            <a:r>
              <a:rPr lang="en-CA" sz="4800" dirty="0"/>
              <a:t>The outlook appears particularly unfavourable for growth stocks, which will be hurt the most by de-globalization and higher inflation/interest rates. </a:t>
            </a:r>
          </a:p>
          <a:p>
            <a:r>
              <a:rPr lang="en-CA" sz="4800" dirty="0"/>
              <a:t>Growth stock underperformance will also have an adverse effect on the whole market as the share of the technology sector in market indexes has increased steeply in recent years.</a:t>
            </a:r>
          </a:p>
          <a:p>
            <a:r>
              <a:rPr lang="en-CA" sz="4800" dirty="0"/>
              <a:t>This does not mean that individual stocks will not do well. Stock picking and fundamental analysis will be key to outperformance going forward.</a:t>
            </a:r>
          </a:p>
          <a:p>
            <a:pPr lvl="1"/>
            <a:r>
              <a:rPr lang="en-CA" sz="3800" dirty="0"/>
              <a:t>Value will outperform growth.</a:t>
            </a:r>
          </a:p>
          <a:p>
            <a:pPr lvl="1"/>
            <a:r>
              <a:rPr lang="en-CA" sz="3800" dirty="0"/>
              <a:t>Riding the ETF bandwagon will not work.</a:t>
            </a:r>
          </a:p>
          <a:p>
            <a:pPr marL="0" indent="0">
              <a:buNone/>
            </a:pPr>
            <a:endParaRPr lang="en-US" sz="3600" dirty="0"/>
          </a:p>
          <a:p>
            <a:pPr lvl="2"/>
            <a:endParaRPr lang="en-CA" sz="3800" dirty="0"/>
          </a:p>
          <a:p>
            <a:endParaRPr lang="en-CA" sz="4800" dirty="0"/>
          </a:p>
          <a:p>
            <a:endParaRPr lang="en-CA" sz="4800" dirty="0"/>
          </a:p>
          <a:p>
            <a:endParaRPr lang="en-CA" sz="4800" dirty="0"/>
          </a:p>
          <a:p>
            <a:r>
              <a:rPr lang="en-CA" sz="4800" dirty="0"/>
              <a:t>The effect of higher interest rates on stocks along with the erosion of profit margins will be predictably negative in contrast to the positive effect that lower interest rates and higher profit margins had on stocks over the last 40 years. </a:t>
            </a:r>
          </a:p>
          <a:p>
            <a:r>
              <a:rPr lang="en-CA" sz="4800" dirty="0"/>
              <a:t>The outlook appears particularly unfavourable for growth stocks, which will be hurt the most by de-globalization and higher inflation/interest rates. </a:t>
            </a:r>
          </a:p>
          <a:p>
            <a:pPr marL="457200" indent="-457200" defTabSz="914400">
              <a:spcBef>
                <a:spcPct val="0"/>
              </a:spcBef>
              <a:buFont typeface="Arial" panose="020B0604020202020204" pitchFamily="34" charset="0"/>
            </a:pPr>
            <a:r>
              <a:rPr lang="en-CA" sz="4800" dirty="0"/>
              <a:t>Growth stock underperformance will also have an adverse effect on the whole market as the share of the technology sector in market indexes has increased steeply in recent years.</a:t>
            </a:r>
          </a:p>
          <a:p>
            <a:pPr marL="457200" indent="-457200" defTabSz="914400">
              <a:spcBef>
                <a:spcPct val="0"/>
              </a:spcBef>
              <a:buFont typeface="Arial" panose="020B0604020202020204" pitchFamily="34" charset="0"/>
            </a:pPr>
            <a:r>
              <a:rPr lang="en-CA" sz="4800" dirty="0"/>
              <a:t>This does not mean that individual stocks will not do well. Stock picking and fundamental analysis will be key to outperformance going forward.</a:t>
            </a:r>
          </a:p>
        </p:txBody>
      </p:sp>
      <p:sp>
        <p:nvSpPr>
          <p:cNvPr id="2" name="Rectangle 1">
            <a:extLst>
              <a:ext uri="{FF2B5EF4-FFF2-40B4-BE49-F238E27FC236}">
                <a16:creationId xmlns:a16="http://schemas.microsoft.com/office/drawing/2014/main" id="{61695916-E237-5382-A784-BF4119334075}"/>
              </a:ext>
            </a:extLst>
          </p:cNvPr>
          <p:cNvSpPr/>
          <p:nvPr/>
        </p:nvSpPr>
        <p:spPr>
          <a:xfrm>
            <a:off x="11432898" y="3177245"/>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6" name="TextBox 5">
            <a:extLst>
              <a:ext uri="{FF2B5EF4-FFF2-40B4-BE49-F238E27FC236}">
                <a16:creationId xmlns:a16="http://schemas.microsoft.com/office/drawing/2014/main" id="{09B07301-4BB2-AFF2-B98B-E083B2D780AB}"/>
              </a:ext>
            </a:extLst>
          </p:cNvPr>
          <p:cNvSpPr txBox="1"/>
          <p:nvPr/>
        </p:nvSpPr>
        <p:spPr>
          <a:xfrm>
            <a:off x="1890989" y="472084"/>
            <a:ext cx="20595666" cy="2554527"/>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rPr>
              <a:t>The Future of Stock Prices: What is Next?</a:t>
            </a:r>
            <a:endParaRPr lang="id-ID" sz="8000" b="1" dirty="0">
              <a:solidFill>
                <a:schemeClr val="tx2"/>
              </a:solidFill>
              <a:latin typeface="Arial Bold" charset="0"/>
            </a:endParaRPr>
          </a:p>
          <a:p>
            <a:pPr algn="ctr"/>
            <a:r>
              <a:rPr lang="en-US" sz="8000" b="1" dirty="0">
                <a:solidFill>
                  <a:schemeClr val="tx2"/>
                </a:solidFill>
                <a:latin typeface="Arial Bold" charset="0"/>
              </a:rPr>
              <a:t>Conclusion</a:t>
            </a:r>
            <a:endParaRPr lang="id-ID" sz="8000" b="1" dirty="0">
              <a:solidFill>
                <a:schemeClr val="tx2"/>
              </a:solidFill>
              <a:latin typeface="Arial Bold" charset="0"/>
            </a:endParaRPr>
          </a:p>
        </p:txBody>
      </p:sp>
    </p:spTree>
    <p:extLst>
      <p:ext uri="{BB962C8B-B14F-4D97-AF65-F5344CB8AC3E}">
        <p14:creationId xmlns:p14="http://schemas.microsoft.com/office/powerpoint/2010/main" val="3228734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683"/>
          <p:cNvSpPr/>
          <p:nvPr/>
        </p:nvSpPr>
        <p:spPr>
          <a:xfrm>
            <a:off x="2665318" y="545497"/>
            <a:ext cx="8000879" cy="10913921"/>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lumMod val="9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rial Regular" charset="0"/>
              <a:ea typeface="Arial Regular" charset="0"/>
              <a:cs typeface="Arial Regular" charset="0"/>
            </a:endParaRPr>
          </a:p>
        </p:txBody>
      </p:sp>
      <p:sp>
        <p:nvSpPr>
          <p:cNvPr id="12" name="Rectangle 11"/>
          <p:cNvSpPr/>
          <p:nvPr/>
        </p:nvSpPr>
        <p:spPr>
          <a:xfrm>
            <a:off x="14275918" y="0"/>
            <a:ext cx="1010173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cxnSp>
        <p:nvCxnSpPr>
          <p:cNvPr id="10" name="Straight Connector 9"/>
          <p:cNvCxnSpPr/>
          <p:nvPr/>
        </p:nvCxnSpPr>
        <p:spPr>
          <a:xfrm>
            <a:off x="6822531" y="6743375"/>
            <a:ext cx="1192923"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2543" y="4898440"/>
            <a:ext cx="10132902" cy="1569660"/>
          </a:xfrm>
          <a:prstGeom prst="rect">
            <a:avLst/>
          </a:prstGeom>
          <a:noFill/>
        </p:spPr>
        <p:txBody>
          <a:bodyPr wrap="none" rtlCol="0">
            <a:spAutoFit/>
          </a:bodyPr>
          <a:lstStyle/>
          <a:p>
            <a:pPr algn="ctr"/>
            <a:r>
              <a:rPr lang="en-US" sz="9600" b="1" spc="800" dirty="0">
                <a:solidFill>
                  <a:schemeClr val="tx2"/>
                </a:solidFill>
                <a:latin typeface="Arial Black" charset="0"/>
                <a:ea typeface="Arial Black" charset="0"/>
                <a:cs typeface="Arial Black" charset="0"/>
              </a:rPr>
              <a:t>CONTACT US</a:t>
            </a:r>
          </a:p>
        </p:txBody>
      </p:sp>
      <p:sp>
        <p:nvSpPr>
          <p:cNvPr id="9" name="Subtitle 2"/>
          <p:cNvSpPr txBox="1">
            <a:spLocks/>
          </p:cNvSpPr>
          <p:nvPr/>
        </p:nvSpPr>
        <p:spPr>
          <a:xfrm>
            <a:off x="17428451" y="7684793"/>
            <a:ext cx="5330542"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b="1" dirty="0" err="1">
                <a:solidFill>
                  <a:schemeClr val="bg1"/>
                </a:solidFill>
                <a:latin typeface="Arial Bold" charset="0"/>
                <a:ea typeface="Arial Bold" charset="0"/>
                <a:cs typeface="Arial Bold" charset="0"/>
              </a:rPr>
              <a:t>gathanassakos@ivey.uwo.ca</a:t>
            </a:r>
            <a:endParaRPr lang="en-US" b="1" dirty="0">
              <a:solidFill>
                <a:schemeClr val="bg1"/>
              </a:solidFill>
              <a:latin typeface="Arial Bold" charset="0"/>
              <a:ea typeface="Arial Bold" charset="0"/>
              <a:cs typeface="Arial Bold" charset="0"/>
            </a:endParaRPr>
          </a:p>
        </p:txBody>
      </p:sp>
      <p:sp>
        <p:nvSpPr>
          <p:cNvPr id="13" name="TextBox 12"/>
          <p:cNvSpPr txBox="1"/>
          <p:nvPr/>
        </p:nvSpPr>
        <p:spPr>
          <a:xfrm>
            <a:off x="17546022" y="7111058"/>
            <a:ext cx="1244251" cy="461665"/>
          </a:xfrm>
          <a:prstGeom prst="rect">
            <a:avLst/>
          </a:prstGeom>
          <a:noFill/>
        </p:spPr>
        <p:txBody>
          <a:bodyPr wrap="none" rtlCol="0" anchor="ctr" anchorCtr="0">
            <a:spAutoFit/>
          </a:bodyPr>
          <a:lstStyle/>
          <a:p>
            <a:r>
              <a:rPr lang="en-US" sz="2400" b="1" dirty="0">
                <a:solidFill>
                  <a:schemeClr val="bg1"/>
                </a:solidFill>
                <a:latin typeface="Arial Bold" charset="0"/>
                <a:ea typeface="Arial Bold" charset="0"/>
                <a:cs typeface="Arial Bold" charset="0"/>
              </a:rPr>
              <a:t>E-MAIL</a:t>
            </a:r>
            <a:endParaRPr lang="en-US" sz="2400" b="1" dirty="0">
              <a:solidFill>
                <a:schemeClr val="bg1"/>
              </a:solidFill>
              <a:latin typeface="Arial Black" charset="0"/>
              <a:ea typeface="Arial Black" charset="0"/>
              <a:cs typeface="Arial Black" charset="0"/>
            </a:endParaRPr>
          </a:p>
        </p:txBody>
      </p:sp>
      <p:sp>
        <p:nvSpPr>
          <p:cNvPr id="17" name="Subtitle 2"/>
          <p:cNvSpPr txBox="1">
            <a:spLocks/>
          </p:cNvSpPr>
          <p:nvPr/>
        </p:nvSpPr>
        <p:spPr>
          <a:xfrm>
            <a:off x="17428451" y="4580081"/>
            <a:ext cx="4301561" cy="177747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40"/>
              </a:lnSpc>
            </a:pPr>
            <a:r>
              <a:rPr lang="en-US" b="1" dirty="0">
                <a:solidFill>
                  <a:schemeClr val="bg1"/>
                </a:solidFill>
                <a:latin typeface="Arial Bold" charset="0"/>
                <a:ea typeface="Arial Bold" charset="0"/>
                <a:cs typeface="Arial Bold" charset="0"/>
              </a:rPr>
              <a:t>1255 Western Road</a:t>
            </a:r>
          </a:p>
          <a:p>
            <a:pPr algn="l">
              <a:lnSpc>
                <a:spcPts val="3840"/>
              </a:lnSpc>
            </a:pPr>
            <a:r>
              <a:rPr lang="en-US" b="1" dirty="0">
                <a:solidFill>
                  <a:schemeClr val="bg1"/>
                </a:solidFill>
                <a:latin typeface="Arial Bold" charset="0"/>
                <a:ea typeface="Arial Bold" charset="0"/>
                <a:cs typeface="Arial Bold" charset="0"/>
              </a:rPr>
              <a:t>London  Ontario  N6G 0N1</a:t>
            </a:r>
          </a:p>
          <a:p>
            <a:pPr algn="l">
              <a:lnSpc>
                <a:spcPts val="3840"/>
              </a:lnSpc>
            </a:pPr>
            <a:r>
              <a:rPr lang="en-US" b="1" dirty="0">
                <a:solidFill>
                  <a:schemeClr val="bg1"/>
                </a:solidFill>
                <a:latin typeface="Arial Bold" charset="0"/>
                <a:ea typeface="Arial Bold" charset="0"/>
                <a:cs typeface="Arial Bold" charset="0"/>
              </a:rPr>
              <a:t>Canada</a:t>
            </a:r>
          </a:p>
        </p:txBody>
      </p:sp>
      <p:sp>
        <p:nvSpPr>
          <p:cNvPr id="18" name="TextBox 17"/>
          <p:cNvSpPr txBox="1"/>
          <p:nvPr/>
        </p:nvSpPr>
        <p:spPr>
          <a:xfrm>
            <a:off x="17546022" y="4006346"/>
            <a:ext cx="3221908" cy="461665"/>
          </a:xfrm>
          <a:prstGeom prst="rect">
            <a:avLst/>
          </a:prstGeom>
          <a:noFill/>
        </p:spPr>
        <p:txBody>
          <a:bodyPr wrap="none" rtlCol="0" anchor="ctr" anchorCtr="0">
            <a:spAutoFit/>
          </a:bodyPr>
          <a:lstStyle/>
          <a:p>
            <a:r>
              <a:rPr lang="en-US" sz="2400" b="1" dirty="0">
                <a:solidFill>
                  <a:schemeClr val="bg1"/>
                </a:solidFill>
                <a:latin typeface="Arial Black" charset="0"/>
                <a:ea typeface="Arial Black" charset="0"/>
                <a:cs typeface="Arial Black" charset="0"/>
              </a:rPr>
              <a:t>LONDON CAMPUS</a:t>
            </a:r>
          </a:p>
        </p:txBody>
      </p:sp>
      <p:sp>
        <p:nvSpPr>
          <p:cNvPr id="21" name="Shape 2934"/>
          <p:cNvSpPr/>
          <p:nvPr/>
        </p:nvSpPr>
        <p:spPr>
          <a:xfrm>
            <a:off x="16776024" y="3990220"/>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rial Regular" charset="0"/>
              <a:ea typeface="Arial Regular" charset="0"/>
              <a:cs typeface="Arial Regular" charset="0"/>
            </a:endParaRPr>
          </a:p>
        </p:txBody>
      </p:sp>
      <p:pic>
        <p:nvPicPr>
          <p:cNvPr id="3" name="Picture 2" descr="Text&#10;&#10;Description automatically generated">
            <a:extLst>
              <a:ext uri="{FF2B5EF4-FFF2-40B4-BE49-F238E27FC236}">
                <a16:creationId xmlns:a16="http://schemas.microsoft.com/office/drawing/2014/main" id="{4ABEE889-F21A-1624-53EE-F477A8C631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7260" y="-1"/>
            <a:ext cx="10420392" cy="2551815"/>
          </a:xfrm>
          <a:prstGeom prst="rect">
            <a:avLst/>
          </a:prstGeom>
        </p:spPr>
      </p:pic>
      <p:sp>
        <p:nvSpPr>
          <p:cNvPr id="5" name="Subtitle 2">
            <a:extLst>
              <a:ext uri="{FF2B5EF4-FFF2-40B4-BE49-F238E27FC236}">
                <a16:creationId xmlns:a16="http://schemas.microsoft.com/office/drawing/2014/main" id="{9F013DFC-C8FB-4A0C-AABA-9FEB77835DAC}"/>
              </a:ext>
            </a:extLst>
          </p:cNvPr>
          <p:cNvSpPr txBox="1">
            <a:spLocks/>
          </p:cNvSpPr>
          <p:nvPr/>
        </p:nvSpPr>
        <p:spPr>
          <a:xfrm>
            <a:off x="17428451" y="10029316"/>
            <a:ext cx="5330542"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b="1" dirty="0" err="1">
                <a:solidFill>
                  <a:schemeClr val="bg1"/>
                </a:solidFill>
                <a:latin typeface="Arial Bold" charset="0"/>
                <a:ea typeface="Arial Bold" charset="0"/>
                <a:cs typeface="Arial Bold" charset="0"/>
              </a:rPr>
              <a:t>www.bengrahaminvesting.ca</a:t>
            </a:r>
            <a:endParaRPr lang="en-US" b="1" dirty="0">
              <a:solidFill>
                <a:schemeClr val="bg1"/>
              </a:solidFill>
              <a:latin typeface="Arial Bold" charset="0"/>
              <a:ea typeface="Arial Bold" charset="0"/>
              <a:cs typeface="Arial Bold" charset="0"/>
            </a:endParaRPr>
          </a:p>
        </p:txBody>
      </p:sp>
      <p:sp>
        <p:nvSpPr>
          <p:cNvPr id="6" name="TextBox 5">
            <a:extLst>
              <a:ext uri="{FF2B5EF4-FFF2-40B4-BE49-F238E27FC236}">
                <a16:creationId xmlns:a16="http://schemas.microsoft.com/office/drawing/2014/main" id="{605ED1A3-0DFE-910B-4FF2-F48093729DE1}"/>
              </a:ext>
            </a:extLst>
          </p:cNvPr>
          <p:cNvSpPr txBox="1"/>
          <p:nvPr/>
        </p:nvSpPr>
        <p:spPr>
          <a:xfrm>
            <a:off x="17546022" y="9455581"/>
            <a:ext cx="1585690" cy="461665"/>
          </a:xfrm>
          <a:prstGeom prst="rect">
            <a:avLst/>
          </a:prstGeom>
          <a:noFill/>
        </p:spPr>
        <p:txBody>
          <a:bodyPr wrap="none" rtlCol="0" anchor="ctr" anchorCtr="0">
            <a:spAutoFit/>
          </a:bodyPr>
          <a:lstStyle/>
          <a:p>
            <a:r>
              <a:rPr lang="en-US" sz="2400" b="1" dirty="0">
                <a:solidFill>
                  <a:schemeClr val="bg1"/>
                </a:solidFill>
                <a:latin typeface="Arial Bold" charset="0"/>
                <a:ea typeface="Arial Bold" charset="0"/>
                <a:cs typeface="Arial Bold" charset="0"/>
              </a:rPr>
              <a:t>WEBSITE</a:t>
            </a:r>
            <a:endParaRPr lang="en-US" sz="2400" b="1" dirty="0">
              <a:solidFill>
                <a:schemeClr val="bg1"/>
              </a:solidFill>
              <a:latin typeface="Arial Black" charset="0"/>
              <a:ea typeface="Arial Black" charset="0"/>
              <a:cs typeface="Arial Black" charset="0"/>
            </a:endParaRPr>
          </a:p>
        </p:txBody>
      </p:sp>
      <p:sp>
        <p:nvSpPr>
          <p:cNvPr id="7" name="Freeform 185">
            <a:extLst>
              <a:ext uri="{FF2B5EF4-FFF2-40B4-BE49-F238E27FC236}">
                <a16:creationId xmlns:a16="http://schemas.microsoft.com/office/drawing/2014/main" id="{09BFEE5D-08B3-7663-6ECB-209BC7D4157A}"/>
              </a:ext>
            </a:extLst>
          </p:cNvPr>
          <p:cNvSpPr>
            <a:spLocks noChangeArrowheads="1"/>
          </p:cNvSpPr>
          <p:nvPr/>
        </p:nvSpPr>
        <p:spPr bwMode="auto">
          <a:xfrm>
            <a:off x="16723406" y="7170220"/>
            <a:ext cx="522106" cy="363348"/>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ext uri="{AF507438-7753-43e0-B8FC-AC1667EBCBE1}"/>
          </a:extLst>
        </p:spPr>
        <p:txBody>
          <a:bodyPr wrap="none" lIns="91431" tIns="45716" rIns="91431" bIns="45716" anchor="ctr"/>
          <a:lstStyle/>
          <a:p>
            <a:pPr eaLnBrk="1" fontAlgn="auto" hangingPunct="1">
              <a:spcBef>
                <a:spcPts val="0"/>
              </a:spcBef>
              <a:spcAft>
                <a:spcPts val="0"/>
              </a:spcAft>
              <a:defRPr/>
            </a:pPr>
            <a:endParaRPr lang="en-US">
              <a:latin typeface="+mn-lt"/>
              <a:ea typeface="+mn-ea"/>
            </a:endParaRPr>
          </a:p>
        </p:txBody>
      </p:sp>
      <p:sp>
        <p:nvSpPr>
          <p:cNvPr id="8" name="Shape 2944">
            <a:extLst>
              <a:ext uri="{FF2B5EF4-FFF2-40B4-BE49-F238E27FC236}">
                <a16:creationId xmlns:a16="http://schemas.microsoft.com/office/drawing/2014/main" id="{6D9BD337-90A7-A119-6294-58116C391A8C}"/>
              </a:ext>
            </a:extLst>
          </p:cNvPr>
          <p:cNvSpPr/>
          <p:nvPr/>
        </p:nvSpPr>
        <p:spPr>
          <a:xfrm>
            <a:off x="16756503" y="9481705"/>
            <a:ext cx="444746" cy="38215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 name="TextBox 1">
            <a:extLst>
              <a:ext uri="{FF2B5EF4-FFF2-40B4-BE49-F238E27FC236}">
                <a16:creationId xmlns:a16="http://schemas.microsoft.com/office/drawing/2014/main" id="{6CA10C55-4CD3-DD91-2777-13814483B120}"/>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1940186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4603" y="836135"/>
            <a:ext cx="24333047" cy="2308306"/>
          </a:xfrm>
          <a:prstGeom prst="rect">
            <a:avLst/>
          </a:prstGeom>
          <a:noFill/>
        </p:spPr>
        <p:txBody>
          <a:bodyPr wrap="square" lIns="91422" tIns="45711" rIns="91422" bIns="45711" rtlCol="0">
            <a:spAutoFit/>
          </a:bodyPr>
          <a:lstStyle/>
          <a:p>
            <a:pPr algn="ctr"/>
            <a:r>
              <a:rPr lang="en-US" sz="7200" b="1" dirty="0">
                <a:solidFill>
                  <a:schemeClr val="tx2"/>
                </a:solidFill>
                <a:latin typeface="Arial Bold" charset="0"/>
              </a:rPr>
              <a:t>Value vs Growth Investing</a:t>
            </a:r>
          </a:p>
          <a:p>
            <a:pPr algn="ctr"/>
            <a:endParaRPr lang="id-ID" sz="7200" b="1" dirty="0">
              <a:solidFill>
                <a:schemeClr val="tx2"/>
              </a:solidFill>
              <a:latin typeface="Arial Bold" charset="0"/>
              <a:ea typeface="Arial Bold" charset="0"/>
              <a:cs typeface="Arial Bold" charset="0"/>
            </a:endParaRPr>
          </a:p>
        </p:txBody>
      </p:sp>
      <p:sp>
        <p:nvSpPr>
          <p:cNvPr id="26" name="Rectangle 25"/>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27" name="Subtitle 2"/>
          <p:cNvSpPr txBox="1">
            <a:spLocks/>
          </p:cNvSpPr>
          <p:nvPr/>
        </p:nvSpPr>
        <p:spPr>
          <a:xfrm>
            <a:off x="9617069" y="1965034"/>
            <a:ext cx="5184694" cy="9574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dirty="0">
                <a:latin typeface="Arial Bold" charset="0"/>
              </a:rPr>
              <a:t>Outline</a:t>
            </a:r>
            <a:endParaRPr lang="en-CA" sz="4400" dirty="0">
              <a:latin typeface="Arial Bold" charset="0"/>
            </a:endParaRPr>
          </a:p>
        </p:txBody>
      </p:sp>
      <p:sp>
        <p:nvSpPr>
          <p:cNvPr id="55" name="TextBox 54"/>
          <p:cNvSpPr txBox="1"/>
          <p:nvPr/>
        </p:nvSpPr>
        <p:spPr>
          <a:xfrm>
            <a:off x="1598146" y="7262920"/>
            <a:ext cx="4688903" cy="2031325"/>
          </a:xfrm>
          <a:prstGeom prst="rect">
            <a:avLst/>
          </a:prstGeom>
          <a:noFill/>
        </p:spPr>
        <p:txBody>
          <a:bodyPr wrap="square" lIns="0" tIns="0" rIns="0" bIns="0" rtlCol="0">
            <a:spAutoFit/>
          </a:bodyPr>
          <a:lstStyle/>
          <a:p>
            <a:pPr algn="ctr">
              <a:lnSpc>
                <a:spcPct val="100000"/>
              </a:lnSpc>
              <a:spcAft>
                <a:spcPts val="1200"/>
              </a:spcAft>
            </a:pPr>
            <a:r>
              <a:rPr lang="en-US" sz="4400" b="1" dirty="0">
                <a:solidFill>
                  <a:schemeClr val="tx2"/>
                </a:solidFill>
                <a:latin typeface="Arial Bold" charset="0"/>
              </a:rPr>
              <a:t>WHO ARE THE VALUE INVESTORS?</a:t>
            </a:r>
          </a:p>
        </p:txBody>
      </p:sp>
      <p:sp>
        <p:nvSpPr>
          <p:cNvPr id="60" name="Shape 2616"/>
          <p:cNvSpPr/>
          <p:nvPr/>
        </p:nvSpPr>
        <p:spPr>
          <a:xfrm>
            <a:off x="2427144" y="4439289"/>
            <a:ext cx="2560491" cy="2308306"/>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rial Regular" charset="0"/>
              <a:ea typeface="Arial Regular" charset="0"/>
              <a:cs typeface="Arial Regular" charset="0"/>
            </a:endParaRPr>
          </a:p>
        </p:txBody>
      </p:sp>
      <p:sp>
        <p:nvSpPr>
          <p:cNvPr id="10" name="Shape 2608">
            <a:extLst>
              <a:ext uri="{FF2B5EF4-FFF2-40B4-BE49-F238E27FC236}">
                <a16:creationId xmlns:a16="http://schemas.microsoft.com/office/drawing/2014/main" id="{811BEFF4-062D-1B7A-5A08-9AAADA1BDDC5}"/>
              </a:ext>
            </a:extLst>
          </p:cNvPr>
          <p:cNvSpPr/>
          <p:nvPr/>
        </p:nvSpPr>
        <p:spPr>
          <a:xfrm>
            <a:off x="8078260" y="4688979"/>
            <a:ext cx="2147539" cy="2049087"/>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7030A0"/>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13" name="TextBox 12">
            <a:extLst>
              <a:ext uri="{FF2B5EF4-FFF2-40B4-BE49-F238E27FC236}">
                <a16:creationId xmlns:a16="http://schemas.microsoft.com/office/drawing/2014/main" id="{C3FF752D-A574-F19B-8D43-56D6DB9ACA1D}"/>
              </a:ext>
            </a:extLst>
          </p:cNvPr>
          <p:cNvSpPr txBox="1"/>
          <p:nvPr/>
        </p:nvSpPr>
        <p:spPr>
          <a:xfrm>
            <a:off x="6958359" y="7283704"/>
            <a:ext cx="4688903" cy="2031325"/>
          </a:xfrm>
          <a:prstGeom prst="rect">
            <a:avLst/>
          </a:prstGeom>
          <a:noFill/>
        </p:spPr>
        <p:txBody>
          <a:bodyPr wrap="square" lIns="0" tIns="0" rIns="0" bIns="0" rtlCol="0">
            <a:spAutoFit/>
          </a:bodyPr>
          <a:lstStyle/>
          <a:p>
            <a:pPr algn="ctr">
              <a:lnSpc>
                <a:spcPct val="100000"/>
              </a:lnSpc>
              <a:spcAft>
                <a:spcPts val="1200"/>
              </a:spcAft>
            </a:pPr>
            <a:r>
              <a:rPr lang="en-US" sz="4400" b="1" dirty="0">
                <a:solidFill>
                  <a:schemeClr val="tx2"/>
                </a:solidFill>
                <a:latin typeface="Arial Bold" charset="0"/>
              </a:rPr>
              <a:t>WHAT PROCESS DO THEY FOLLOW?</a:t>
            </a:r>
          </a:p>
        </p:txBody>
      </p:sp>
      <p:sp>
        <p:nvSpPr>
          <p:cNvPr id="19" name="TextBox 18">
            <a:extLst>
              <a:ext uri="{FF2B5EF4-FFF2-40B4-BE49-F238E27FC236}">
                <a16:creationId xmlns:a16="http://schemas.microsoft.com/office/drawing/2014/main" id="{4FA0A36F-A98B-6DA6-8194-B875BF30E9E7}"/>
              </a:ext>
            </a:extLst>
          </p:cNvPr>
          <p:cNvSpPr txBox="1"/>
          <p:nvPr/>
        </p:nvSpPr>
        <p:spPr>
          <a:xfrm>
            <a:off x="12886198" y="7283704"/>
            <a:ext cx="4113330" cy="2031325"/>
          </a:xfrm>
          <a:prstGeom prst="rect">
            <a:avLst/>
          </a:prstGeom>
          <a:noFill/>
        </p:spPr>
        <p:txBody>
          <a:bodyPr wrap="square" lIns="0" tIns="0" rIns="0" bIns="0" rtlCol="0">
            <a:spAutoFit/>
          </a:bodyPr>
          <a:lstStyle/>
          <a:p>
            <a:pPr algn="ctr">
              <a:lnSpc>
                <a:spcPct val="100000"/>
              </a:lnSpc>
              <a:spcAft>
                <a:spcPts val="1200"/>
              </a:spcAft>
            </a:pPr>
            <a:r>
              <a:rPr lang="en-US" sz="4400" b="1" dirty="0">
                <a:solidFill>
                  <a:schemeClr val="tx2"/>
                </a:solidFill>
                <a:latin typeface="Arial Bold" charset="0"/>
              </a:rPr>
              <a:t>DOES VALUE INVESTING WORK?</a:t>
            </a:r>
          </a:p>
        </p:txBody>
      </p:sp>
      <p:sp>
        <p:nvSpPr>
          <p:cNvPr id="23" name="Shape 2633">
            <a:extLst>
              <a:ext uri="{FF2B5EF4-FFF2-40B4-BE49-F238E27FC236}">
                <a16:creationId xmlns:a16="http://schemas.microsoft.com/office/drawing/2014/main" id="{1D30A505-73DA-D238-5EC7-8BC694510622}"/>
              </a:ext>
            </a:extLst>
          </p:cNvPr>
          <p:cNvSpPr/>
          <p:nvPr/>
        </p:nvSpPr>
        <p:spPr>
          <a:xfrm>
            <a:off x="13969348" y="4716269"/>
            <a:ext cx="1947029" cy="203132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Arial Regular" charset="0"/>
              <a:ea typeface="Arial Regular" charset="0"/>
              <a:cs typeface="Arial Regular" charset="0"/>
            </a:endParaRPr>
          </a:p>
        </p:txBody>
      </p:sp>
      <p:sp>
        <p:nvSpPr>
          <p:cNvPr id="24" name="TextBox 23">
            <a:extLst>
              <a:ext uri="{FF2B5EF4-FFF2-40B4-BE49-F238E27FC236}">
                <a16:creationId xmlns:a16="http://schemas.microsoft.com/office/drawing/2014/main" id="{F5B3E53C-9D91-818A-D0F8-524B68AC5C59}"/>
              </a:ext>
            </a:extLst>
          </p:cNvPr>
          <p:cNvSpPr txBox="1"/>
          <p:nvPr/>
        </p:nvSpPr>
        <p:spPr>
          <a:xfrm>
            <a:off x="18090601" y="7283704"/>
            <a:ext cx="4688903" cy="2708434"/>
          </a:xfrm>
          <a:prstGeom prst="rect">
            <a:avLst/>
          </a:prstGeom>
          <a:noFill/>
        </p:spPr>
        <p:txBody>
          <a:bodyPr wrap="square" lIns="0" tIns="0" rIns="0" bIns="0" rtlCol="0">
            <a:spAutoFit/>
          </a:bodyPr>
          <a:lstStyle/>
          <a:p>
            <a:pPr algn="ctr">
              <a:spcAft>
                <a:spcPts val="1200"/>
              </a:spcAft>
            </a:pPr>
            <a:r>
              <a:rPr lang="en-US" sz="4400" b="1" dirty="0">
                <a:solidFill>
                  <a:schemeClr val="tx2"/>
                </a:solidFill>
                <a:latin typeface="Arial Bold" charset="0"/>
              </a:rPr>
              <a:t>THE FUTURE OF STOCK PRICES: VALUE VS GROWTH</a:t>
            </a:r>
          </a:p>
        </p:txBody>
      </p:sp>
      <p:sp>
        <p:nvSpPr>
          <p:cNvPr id="38" name="Shape 2590">
            <a:extLst>
              <a:ext uri="{FF2B5EF4-FFF2-40B4-BE49-F238E27FC236}">
                <a16:creationId xmlns:a16="http://schemas.microsoft.com/office/drawing/2014/main" id="{AEB70703-3AAA-3329-32AF-89EA982B2A7D}"/>
              </a:ext>
            </a:extLst>
          </p:cNvPr>
          <p:cNvSpPr/>
          <p:nvPr/>
        </p:nvSpPr>
        <p:spPr>
          <a:xfrm>
            <a:off x="19251693" y="4449444"/>
            <a:ext cx="2147539" cy="230830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7030A0"/>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4" name="TextBox 3">
            <a:extLst>
              <a:ext uri="{FF2B5EF4-FFF2-40B4-BE49-F238E27FC236}">
                <a16:creationId xmlns:a16="http://schemas.microsoft.com/office/drawing/2014/main" id="{846DF947-677A-AA69-DB17-6E7D30B5D5D1}"/>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Tree>
    <p:extLst>
      <p:ext uri="{BB962C8B-B14F-4D97-AF65-F5344CB8AC3E}">
        <p14:creationId xmlns:p14="http://schemas.microsoft.com/office/powerpoint/2010/main" val="603978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3" name="TextBox 2">
            <a:extLst>
              <a:ext uri="{FF2B5EF4-FFF2-40B4-BE49-F238E27FC236}">
                <a16:creationId xmlns:a16="http://schemas.microsoft.com/office/drawing/2014/main" id="{5E9DF4E2-4047-95C5-93CD-88A596467BFA}"/>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2" name="TextBox 1">
            <a:extLst>
              <a:ext uri="{FF2B5EF4-FFF2-40B4-BE49-F238E27FC236}">
                <a16:creationId xmlns:a16="http://schemas.microsoft.com/office/drawing/2014/main" id="{DD800107-DFA0-324D-E53F-07F855257BED}"/>
              </a:ext>
            </a:extLst>
          </p:cNvPr>
          <p:cNvSpPr txBox="1"/>
          <p:nvPr/>
        </p:nvSpPr>
        <p:spPr>
          <a:xfrm>
            <a:off x="5439735" y="4107450"/>
            <a:ext cx="13498180" cy="5093702"/>
          </a:xfrm>
          <a:prstGeom prst="rect">
            <a:avLst/>
          </a:prstGeom>
          <a:noFill/>
        </p:spPr>
        <p:txBody>
          <a:bodyPr wrap="square" rtlCol="0">
            <a:spAutoFit/>
          </a:bodyPr>
          <a:lstStyle/>
          <a:p>
            <a:pPr algn="ctr">
              <a:lnSpc>
                <a:spcPts val="13000"/>
              </a:lnSpc>
            </a:pPr>
            <a:r>
              <a:rPr lang="en-US" sz="13500" b="1" dirty="0">
                <a:solidFill>
                  <a:schemeClr val="bg1"/>
                </a:solidFill>
                <a:latin typeface="Arial Bold" charset="0"/>
                <a:ea typeface="Arial Bold" charset="0"/>
                <a:cs typeface="Arial Bold" charset="0"/>
              </a:rPr>
              <a:t>WHO ARE THE </a:t>
            </a:r>
            <a:r>
              <a:rPr lang="en-US" sz="13500" b="1" dirty="0">
                <a:solidFill>
                  <a:schemeClr val="accent3"/>
                </a:solidFill>
                <a:latin typeface="Arial Bold" charset="0"/>
              </a:rPr>
              <a:t>VALUE INVESTORS?</a:t>
            </a:r>
          </a:p>
        </p:txBody>
      </p:sp>
    </p:spTree>
    <p:extLst>
      <p:ext uri="{BB962C8B-B14F-4D97-AF65-F5344CB8AC3E}">
        <p14:creationId xmlns:p14="http://schemas.microsoft.com/office/powerpoint/2010/main" val="4045628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14" name="Title 1">
            <a:extLst>
              <a:ext uri="{FF2B5EF4-FFF2-40B4-BE49-F238E27FC236}">
                <a16:creationId xmlns:a16="http://schemas.microsoft.com/office/drawing/2014/main" id="{ACACEC65-F104-DAFC-4E43-FAC909DF038B}"/>
              </a:ext>
            </a:extLst>
          </p:cNvPr>
          <p:cNvSpPr txBox="1">
            <a:spLocks/>
          </p:cNvSpPr>
          <p:nvPr/>
        </p:nvSpPr>
        <p:spPr>
          <a:xfrm>
            <a:off x="4068717" y="4308474"/>
            <a:ext cx="16281399" cy="65954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Aft>
                <a:spcPts val="600"/>
              </a:spcAft>
              <a:buFont typeface="Arial" panose="020B0604020202020204" pitchFamily="34" charset="0"/>
              <a:buChar char="•"/>
            </a:pPr>
            <a:r>
              <a:rPr lang="en-US" sz="6600" dirty="0">
                <a:solidFill>
                  <a:schemeClr val="tx2"/>
                </a:solidFill>
                <a:latin typeface="Arial" panose="020B0604020202020204" pitchFamily="34" charset="0"/>
                <a:cs typeface="Arial" panose="020B0604020202020204" pitchFamily="34" charset="0"/>
              </a:rPr>
              <a:t>Long-Term</a:t>
            </a:r>
          </a:p>
          <a:p>
            <a:pPr marL="914400" lvl="1" indent="-457200">
              <a:spcAft>
                <a:spcPts val="600"/>
              </a:spcAft>
              <a:buFont typeface="Arial" panose="020B0604020202020204" pitchFamily="34" charset="0"/>
              <a:buChar char="•"/>
            </a:pPr>
            <a:r>
              <a:rPr lang="en-US" altLang="en-US" sz="5400" dirty="0">
                <a:solidFill>
                  <a:schemeClr val="tx2"/>
                </a:solidFill>
                <a:latin typeface="Arial" panose="020B0604020202020204" pitchFamily="34" charset="0"/>
                <a:ea typeface="+mj-ea"/>
                <a:cs typeface="Arial" panose="020B0604020202020204" pitchFamily="34" charset="0"/>
              </a:rPr>
              <a:t>Fundamental Value - Bottom-Up Analysis</a:t>
            </a:r>
          </a:p>
          <a:p>
            <a:pPr marL="1371600" lvl="2" indent="-457200">
              <a:spcAft>
                <a:spcPts val="600"/>
              </a:spcAft>
              <a:buFont typeface="Arial" panose="020B0604020202020204" pitchFamily="34" charset="0"/>
              <a:buChar char="•"/>
            </a:pPr>
            <a:r>
              <a:rPr lang="en-US" altLang="en-US" sz="4800" dirty="0">
                <a:solidFill>
                  <a:schemeClr val="tx2"/>
                </a:solidFill>
                <a:latin typeface="Arial" panose="020B0604020202020204" pitchFamily="34" charset="0"/>
                <a:ea typeface="+mj-ea"/>
                <a:cs typeface="Arial" panose="020B0604020202020204" pitchFamily="34" charset="0"/>
              </a:rPr>
              <a:t>Market Price vs. Intrinsic Value</a:t>
            </a:r>
          </a:p>
          <a:p>
            <a:pPr marL="914400" lvl="1" indent="-457200">
              <a:spcAft>
                <a:spcPts val="600"/>
              </a:spcAft>
              <a:buFont typeface="Arial" panose="020B0604020202020204" pitchFamily="34" charset="0"/>
              <a:buChar char="•"/>
            </a:pPr>
            <a:endParaRPr lang="en-US" sz="600" dirty="0">
              <a:solidFill>
                <a:schemeClr val="tx2"/>
              </a:solidFill>
              <a:latin typeface="Arial" panose="020B0604020202020204" pitchFamily="34" charset="0"/>
              <a:cs typeface="Arial" panose="020B0604020202020204" pitchFamily="34" charset="0"/>
            </a:endParaRPr>
          </a:p>
          <a:p>
            <a:pPr marL="457200" indent="-457200">
              <a:lnSpc>
                <a:spcPct val="100000"/>
              </a:lnSpc>
              <a:spcAft>
                <a:spcPts val="600"/>
              </a:spcAft>
              <a:buFont typeface="Arial" panose="020B0604020202020204" pitchFamily="34" charset="0"/>
              <a:buChar char="•"/>
            </a:pPr>
            <a:r>
              <a:rPr lang="en-US" sz="6600" dirty="0">
                <a:solidFill>
                  <a:schemeClr val="tx2"/>
                </a:solidFill>
                <a:latin typeface="Arial" panose="020B0604020202020204" pitchFamily="34" charset="0"/>
                <a:cs typeface="Arial" panose="020B0604020202020204" pitchFamily="34" charset="0"/>
              </a:rPr>
              <a:t>Short-Term</a:t>
            </a:r>
          </a:p>
          <a:p>
            <a:pPr marL="914400" lvl="1" indent="-457200">
              <a:spcAft>
                <a:spcPts val="600"/>
              </a:spcAft>
              <a:buFont typeface="Arial" panose="020B0604020202020204" pitchFamily="34" charset="0"/>
              <a:buChar char="•"/>
            </a:pPr>
            <a:r>
              <a:rPr lang="en-US" altLang="en-US" sz="5400" dirty="0">
                <a:solidFill>
                  <a:schemeClr val="tx2"/>
                </a:solidFill>
                <a:latin typeface="Arial" panose="020B0604020202020204" pitchFamily="34" charset="0"/>
                <a:cs typeface="Arial" panose="020B0604020202020204" pitchFamily="34" charset="0"/>
              </a:rPr>
              <a:t>Fundamental Value - Bottom-Up Analysis</a:t>
            </a:r>
          </a:p>
          <a:p>
            <a:pPr marL="1371600" lvl="2" indent="-457200">
              <a:spcAft>
                <a:spcPts val="600"/>
              </a:spcAft>
              <a:buFont typeface="Arial" panose="020B0604020202020204" pitchFamily="34" charset="0"/>
              <a:buChar char="•"/>
            </a:pPr>
            <a:r>
              <a:rPr lang="en-US" altLang="en-US" sz="4800" dirty="0">
                <a:solidFill>
                  <a:schemeClr val="tx2"/>
                </a:solidFill>
                <a:latin typeface="Arial" panose="020B0604020202020204" pitchFamily="34" charset="0"/>
                <a:ea typeface="+mj-ea"/>
                <a:cs typeface="Arial" panose="020B0604020202020204" pitchFamily="34" charset="0"/>
              </a:rPr>
              <a:t>Current Price</a:t>
            </a:r>
          </a:p>
          <a:p>
            <a:pPr marL="1371600" lvl="2" indent="-457200">
              <a:spcAft>
                <a:spcPts val="600"/>
              </a:spcAft>
              <a:buFont typeface="Arial" panose="020B0604020202020204" pitchFamily="34" charset="0"/>
              <a:buChar char="•"/>
            </a:pPr>
            <a:r>
              <a:rPr lang="en-US" altLang="en-US" sz="4800" dirty="0">
                <a:solidFill>
                  <a:schemeClr val="tx2"/>
                </a:solidFill>
                <a:latin typeface="Arial" panose="020B0604020202020204" pitchFamily="34" charset="0"/>
                <a:ea typeface="+mj-ea"/>
                <a:cs typeface="Arial" panose="020B0604020202020204" pitchFamily="34" charset="0"/>
              </a:rPr>
              <a:t>Forecast Change</a:t>
            </a:r>
          </a:p>
        </p:txBody>
      </p:sp>
      <p:sp>
        <p:nvSpPr>
          <p:cNvPr id="4" name="TextBox 3">
            <a:extLst>
              <a:ext uri="{FF2B5EF4-FFF2-40B4-BE49-F238E27FC236}">
                <a16:creationId xmlns:a16="http://schemas.microsoft.com/office/drawing/2014/main" id="{A23FBFAC-2DC9-6290-9425-172C0FE69CE4}"/>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2" name="TextBox 1">
            <a:extLst>
              <a:ext uri="{FF2B5EF4-FFF2-40B4-BE49-F238E27FC236}">
                <a16:creationId xmlns:a16="http://schemas.microsoft.com/office/drawing/2014/main" id="{150DC1DA-9FE0-E898-4261-9A3F8F45111A}"/>
              </a:ext>
            </a:extLst>
          </p:cNvPr>
          <p:cNvSpPr txBox="1"/>
          <p:nvPr/>
        </p:nvSpPr>
        <p:spPr>
          <a:xfrm>
            <a:off x="6110095" y="1433308"/>
            <a:ext cx="12157459" cy="1323421"/>
          </a:xfrm>
          <a:prstGeom prst="rect">
            <a:avLst/>
          </a:prstGeom>
          <a:noFill/>
        </p:spPr>
        <p:txBody>
          <a:bodyPr wrap="none" lIns="91422" tIns="45711" rIns="91422" bIns="45711" rtlCol="0">
            <a:spAutoFit/>
          </a:bodyPr>
          <a:lstStyle/>
          <a:p>
            <a:pPr algn="ctr"/>
            <a:r>
              <a:rPr lang="en-US" sz="8000" b="1" dirty="0">
                <a:solidFill>
                  <a:schemeClr val="tx2"/>
                </a:solidFill>
                <a:latin typeface="Arial Bold" charset="0"/>
                <a:ea typeface="Arial Bold" charset="0"/>
                <a:cs typeface="Arial Bold" charset="0"/>
              </a:rPr>
              <a:t>Approaches to Investing</a:t>
            </a:r>
            <a:endParaRPr lang="id-ID" sz="8000" b="1" dirty="0">
              <a:solidFill>
                <a:schemeClr val="tx2"/>
              </a:solidFill>
              <a:latin typeface="Arial Bold" charset="0"/>
              <a:ea typeface="Arial Bold" charset="0"/>
              <a:cs typeface="Arial Bold" charset="0"/>
            </a:endParaRPr>
          </a:p>
        </p:txBody>
      </p:sp>
    </p:spTree>
    <p:extLst>
      <p:ext uri="{BB962C8B-B14F-4D97-AF65-F5344CB8AC3E}">
        <p14:creationId xmlns:p14="http://schemas.microsoft.com/office/powerpoint/2010/main" val="1641999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3" name="TextBox 2">
            <a:extLst>
              <a:ext uri="{FF2B5EF4-FFF2-40B4-BE49-F238E27FC236}">
                <a16:creationId xmlns:a16="http://schemas.microsoft.com/office/drawing/2014/main" id="{3B58F435-C51B-A482-0A91-1ECBB6506C55}"/>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2" name="TextBox 1">
            <a:extLst>
              <a:ext uri="{FF2B5EF4-FFF2-40B4-BE49-F238E27FC236}">
                <a16:creationId xmlns:a16="http://schemas.microsoft.com/office/drawing/2014/main" id="{47F77887-6C47-C1EB-28CE-E3230B17861E}"/>
              </a:ext>
            </a:extLst>
          </p:cNvPr>
          <p:cNvSpPr txBox="1"/>
          <p:nvPr/>
        </p:nvSpPr>
        <p:spPr>
          <a:xfrm>
            <a:off x="4264543" y="3477587"/>
            <a:ext cx="15848564" cy="6760825"/>
          </a:xfrm>
          <a:prstGeom prst="rect">
            <a:avLst/>
          </a:prstGeom>
          <a:noFill/>
        </p:spPr>
        <p:txBody>
          <a:bodyPr wrap="square" rtlCol="0">
            <a:spAutoFit/>
          </a:bodyPr>
          <a:lstStyle/>
          <a:p>
            <a:pPr algn="ctr">
              <a:lnSpc>
                <a:spcPts val="13000"/>
              </a:lnSpc>
            </a:pPr>
            <a:r>
              <a:rPr lang="en-US" sz="13500" b="1" dirty="0">
                <a:solidFill>
                  <a:schemeClr val="bg1"/>
                </a:solidFill>
                <a:latin typeface="Arial Bold" charset="0"/>
                <a:ea typeface="Arial Bold" charset="0"/>
                <a:cs typeface="Arial Bold" charset="0"/>
              </a:rPr>
              <a:t>WHAT PROCESS DO </a:t>
            </a:r>
            <a:r>
              <a:rPr lang="en-US" sz="13500" b="1" dirty="0">
                <a:solidFill>
                  <a:schemeClr val="accent3"/>
                </a:solidFill>
                <a:latin typeface="Arial Bold" charset="0"/>
              </a:rPr>
              <a:t>VALUE INVESTORS </a:t>
            </a:r>
            <a:r>
              <a:rPr lang="en-US" sz="13500" b="1" dirty="0">
                <a:solidFill>
                  <a:schemeClr val="bg1"/>
                </a:solidFill>
                <a:latin typeface="Arial Bold" charset="0"/>
                <a:ea typeface="Arial Bold" charset="0"/>
                <a:cs typeface="Arial Bold" charset="0"/>
              </a:rPr>
              <a:t>FOLLOW?</a:t>
            </a:r>
            <a:endParaRPr lang="en-US" sz="13500" b="1" dirty="0">
              <a:solidFill>
                <a:schemeClr val="accent3"/>
              </a:solidFill>
              <a:latin typeface="Arial Bold" charset="0"/>
            </a:endParaRPr>
          </a:p>
        </p:txBody>
      </p:sp>
    </p:spTree>
    <p:extLst>
      <p:ext uri="{BB962C8B-B14F-4D97-AF65-F5344CB8AC3E}">
        <p14:creationId xmlns:p14="http://schemas.microsoft.com/office/powerpoint/2010/main" val="21097010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4" name="Subtitle 2">
            <a:extLst>
              <a:ext uri="{FF2B5EF4-FFF2-40B4-BE49-F238E27FC236}">
                <a16:creationId xmlns:a16="http://schemas.microsoft.com/office/drawing/2014/main" id="{EE4D5250-A0CC-8AFC-19DD-0D545E0D1AEC}"/>
              </a:ext>
            </a:extLst>
          </p:cNvPr>
          <p:cNvSpPr txBox="1">
            <a:spLocks/>
          </p:cNvSpPr>
          <p:nvPr/>
        </p:nvSpPr>
        <p:spPr>
          <a:xfrm>
            <a:off x="7587274" y="1970422"/>
            <a:ext cx="9244285" cy="9574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dirty="0">
                <a:latin typeface="Arial Bold" charset="0"/>
              </a:rPr>
              <a:t>Step 1: The Search Process</a:t>
            </a:r>
            <a:endParaRPr lang="en-CA" sz="4400" dirty="0">
              <a:latin typeface="Arial Bold" charset="0"/>
            </a:endParaRPr>
          </a:p>
        </p:txBody>
      </p:sp>
      <p:sp>
        <p:nvSpPr>
          <p:cNvPr id="5" name="Title 1">
            <a:extLst>
              <a:ext uri="{FF2B5EF4-FFF2-40B4-BE49-F238E27FC236}">
                <a16:creationId xmlns:a16="http://schemas.microsoft.com/office/drawing/2014/main" id="{CE5D71AA-1C29-FB96-6D90-1B6424E34617}"/>
              </a:ext>
            </a:extLst>
          </p:cNvPr>
          <p:cNvSpPr txBox="1">
            <a:spLocks/>
          </p:cNvSpPr>
          <p:nvPr/>
        </p:nvSpPr>
        <p:spPr>
          <a:xfrm>
            <a:off x="3669640" y="3891739"/>
            <a:ext cx="18151788" cy="6773268"/>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stStyle>
          <a:p>
            <a:r>
              <a:rPr lang="en-US" altLang="en-US" dirty="0"/>
              <a:t>Look for Possibly Undervalued Stocks, Such as </a:t>
            </a:r>
            <a:endParaRPr lang="en-US" dirty="0"/>
          </a:p>
          <a:p>
            <a:pPr lvl="1"/>
            <a:r>
              <a:rPr lang="en-US" altLang="en-US" dirty="0"/>
              <a:t>Obscure and/or Undesirable Stocks</a:t>
            </a:r>
          </a:p>
          <a:p>
            <a:pPr lvl="2"/>
            <a:r>
              <a:rPr lang="en-US" altLang="en-US" dirty="0"/>
              <a:t>Small Cap Stocks</a:t>
            </a:r>
          </a:p>
          <a:p>
            <a:pPr lvl="2"/>
            <a:r>
              <a:rPr lang="en-US" altLang="en-US" dirty="0"/>
              <a:t>Low Analyst Following Stocks</a:t>
            </a:r>
          </a:p>
          <a:p>
            <a:pPr lvl="2"/>
            <a:r>
              <a:rPr lang="en-US" altLang="en-US" dirty="0"/>
              <a:t>Low P/E or Low M/B Stocks</a:t>
            </a:r>
          </a:p>
          <a:p>
            <a:pPr lvl="1"/>
            <a:r>
              <a:rPr lang="en-US" altLang="en-US" dirty="0"/>
              <a:t>Or, Companies With Sustainable Competitive Advantage</a:t>
            </a:r>
          </a:p>
          <a:p>
            <a:pPr marL="457200" lvl="1" indent="0">
              <a:buNone/>
            </a:pPr>
            <a:endParaRPr lang="en-US" sz="2800" dirty="0"/>
          </a:p>
          <a:p>
            <a:r>
              <a:rPr lang="en-US" altLang="en-US" dirty="0"/>
              <a:t>First Step, not to be Confused With Final Stock Selection</a:t>
            </a:r>
          </a:p>
        </p:txBody>
      </p:sp>
      <p:sp>
        <p:nvSpPr>
          <p:cNvPr id="8" name="TextBox 7">
            <a:extLst>
              <a:ext uri="{FF2B5EF4-FFF2-40B4-BE49-F238E27FC236}">
                <a16:creationId xmlns:a16="http://schemas.microsoft.com/office/drawing/2014/main" id="{F28FD4EE-DE27-75E2-F590-1662486737BC}"/>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2" name="TextBox 1">
            <a:extLst>
              <a:ext uri="{FF2B5EF4-FFF2-40B4-BE49-F238E27FC236}">
                <a16:creationId xmlns:a16="http://schemas.microsoft.com/office/drawing/2014/main" id="{C0A51913-D11F-89D6-15E1-3F60B135BF97}"/>
              </a:ext>
            </a:extLst>
          </p:cNvPr>
          <p:cNvSpPr txBox="1"/>
          <p:nvPr/>
        </p:nvSpPr>
        <p:spPr>
          <a:xfrm>
            <a:off x="6751421" y="914817"/>
            <a:ext cx="10874864" cy="1107977"/>
          </a:xfrm>
          <a:prstGeom prst="rect">
            <a:avLst/>
          </a:prstGeom>
          <a:noFill/>
        </p:spPr>
        <p:txBody>
          <a:bodyPr wrap="none" lIns="91422" tIns="45711" rIns="91422" bIns="45711" rtlCol="0">
            <a:spAutoFit/>
          </a:bodyPr>
          <a:lstStyle/>
          <a:p>
            <a:pPr algn="ctr"/>
            <a:r>
              <a:rPr lang="en-US" sz="6600" b="1" dirty="0">
                <a:solidFill>
                  <a:schemeClr val="tx2"/>
                </a:solidFill>
                <a:latin typeface="Arial Bold" charset="0"/>
                <a:ea typeface="Arial Bold" charset="0"/>
                <a:cs typeface="Arial Bold" charset="0"/>
              </a:rPr>
              <a:t>Value Investing in Practice</a:t>
            </a:r>
            <a:endParaRPr lang="id-ID" sz="6600" b="1" dirty="0">
              <a:solidFill>
                <a:schemeClr val="tx2"/>
              </a:solidFill>
              <a:latin typeface="Arial Bold" charset="0"/>
              <a:ea typeface="Arial Bold" charset="0"/>
              <a:cs typeface="Arial Bold" charset="0"/>
            </a:endParaRPr>
          </a:p>
        </p:txBody>
      </p:sp>
    </p:spTree>
    <p:extLst>
      <p:ext uri="{BB962C8B-B14F-4D97-AF65-F5344CB8AC3E}">
        <p14:creationId xmlns:p14="http://schemas.microsoft.com/office/powerpoint/2010/main" val="3845757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4" name="Subtitle 2">
            <a:extLst>
              <a:ext uri="{FF2B5EF4-FFF2-40B4-BE49-F238E27FC236}">
                <a16:creationId xmlns:a16="http://schemas.microsoft.com/office/drawing/2014/main" id="{EE4D5250-A0CC-8AFC-19DD-0D545E0D1AEC}"/>
              </a:ext>
            </a:extLst>
          </p:cNvPr>
          <p:cNvSpPr txBox="1">
            <a:spLocks/>
          </p:cNvSpPr>
          <p:nvPr/>
        </p:nvSpPr>
        <p:spPr>
          <a:xfrm>
            <a:off x="8382000" y="1965034"/>
            <a:ext cx="7588163" cy="9574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dirty="0">
                <a:latin typeface="Arial Bold" charset="0"/>
              </a:rPr>
              <a:t>Step 2: Valuation</a:t>
            </a:r>
            <a:endParaRPr lang="en-CA" sz="4400" dirty="0">
              <a:latin typeface="Arial Bold" charset="0"/>
            </a:endParaRPr>
          </a:p>
        </p:txBody>
      </p:sp>
      <p:sp>
        <p:nvSpPr>
          <p:cNvPr id="9" name="Title 1">
            <a:extLst>
              <a:ext uri="{FF2B5EF4-FFF2-40B4-BE49-F238E27FC236}">
                <a16:creationId xmlns:a16="http://schemas.microsoft.com/office/drawing/2014/main" id="{64675ED6-F909-7524-D331-C1A1E289527B}"/>
              </a:ext>
            </a:extLst>
          </p:cNvPr>
          <p:cNvSpPr txBox="1">
            <a:spLocks/>
          </p:cNvSpPr>
          <p:nvPr/>
        </p:nvSpPr>
        <p:spPr>
          <a:xfrm>
            <a:off x="3669640" y="3896328"/>
            <a:ext cx="17956369" cy="6067604"/>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stStyle>
          <a:p>
            <a:r>
              <a:rPr lang="en-US" altLang="en-US" dirty="0"/>
              <a:t>Value Investors Estimate Intrinsic Value by Looking at</a:t>
            </a:r>
            <a:endParaRPr lang="en-US" dirty="0"/>
          </a:p>
          <a:p>
            <a:pPr lvl="1"/>
            <a:r>
              <a:rPr lang="en-US" altLang="en-US" dirty="0"/>
              <a:t>A Company’s Balance Sheet and the Replacement Value of a Company’s Assets</a:t>
            </a:r>
          </a:p>
          <a:p>
            <a:pPr lvl="1"/>
            <a:r>
              <a:rPr lang="en-US" altLang="en-US" dirty="0"/>
              <a:t>The Value of a Company’s Current Earnings and Earnings Power</a:t>
            </a:r>
          </a:p>
          <a:p>
            <a:pPr marL="457200" lvl="1" indent="0">
              <a:buNone/>
            </a:pPr>
            <a:endParaRPr lang="en-US" sz="2800" dirty="0"/>
          </a:p>
          <a:p>
            <a:r>
              <a:rPr lang="en-US" altLang="en-US" dirty="0"/>
              <a:t>Only in Exceptional Cases Value Investors Factor in Growth</a:t>
            </a:r>
          </a:p>
          <a:p>
            <a:endParaRPr lang="en-US" altLang="en-US" dirty="0"/>
          </a:p>
        </p:txBody>
      </p:sp>
      <p:sp>
        <p:nvSpPr>
          <p:cNvPr id="5" name="TextBox 4">
            <a:extLst>
              <a:ext uri="{FF2B5EF4-FFF2-40B4-BE49-F238E27FC236}">
                <a16:creationId xmlns:a16="http://schemas.microsoft.com/office/drawing/2014/main" id="{D310DD16-BD0D-4873-4D7A-E6CCA58C9242}"/>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2" name="TextBox 1">
            <a:extLst>
              <a:ext uri="{FF2B5EF4-FFF2-40B4-BE49-F238E27FC236}">
                <a16:creationId xmlns:a16="http://schemas.microsoft.com/office/drawing/2014/main" id="{A534CF33-A5B5-B655-D0A4-52489642B04B}"/>
              </a:ext>
            </a:extLst>
          </p:cNvPr>
          <p:cNvSpPr txBox="1"/>
          <p:nvPr/>
        </p:nvSpPr>
        <p:spPr>
          <a:xfrm>
            <a:off x="6751421" y="914817"/>
            <a:ext cx="10874864" cy="1107977"/>
          </a:xfrm>
          <a:prstGeom prst="rect">
            <a:avLst/>
          </a:prstGeom>
          <a:noFill/>
        </p:spPr>
        <p:txBody>
          <a:bodyPr wrap="none" lIns="91422" tIns="45711" rIns="91422" bIns="45711" rtlCol="0">
            <a:spAutoFit/>
          </a:bodyPr>
          <a:lstStyle/>
          <a:p>
            <a:pPr algn="ctr"/>
            <a:r>
              <a:rPr lang="en-US" sz="6600" b="1" dirty="0">
                <a:solidFill>
                  <a:schemeClr val="tx2"/>
                </a:solidFill>
                <a:latin typeface="Arial Bold" charset="0"/>
                <a:ea typeface="Arial Bold" charset="0"/>
                <a:cs typeface="Arial Bold" charset="0"/>
              </a:rPr>
              <a:t>Value Investing in Practice</a:t>
            </a:r>
            <a:endParaRPr lang="id-ID" sz="6600" b="1" dirty="0">
              <a:solidFill>
                <a:schemeClr val="tx2"/>
              </a:solidFill>
              <a:latin typeface="Arial Bold" charset="0"/>
              <a:ea typeface="Arial Bold" charset="0"/>
              <a:cs typeface="Arial Bold" charset="0"/>
            </a:endParaRPr>
          </a:p>
        </p:txBody>
      </p:sp>
    </p:spTree>
    <p:extLst>
      <p:ext uri="{BB962C8B-B14F-4D97-AF65-F5344CB8AC3E}">
        <p14:creationId xmlns:p14="http://schemas.microsoft.com/office/powerpoint/2010/main" val="1502713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56A08-EFFA-7A6C-4AC5-7232D4AD230D}"/>
              </a:ext>
            </a:extLst>
          </p:cNvPr>
          <p:cNvSpPr/>
          <p:nvPr/>
        </p:nvSpPr>
        <p:spPr>
          <a:xfrm>
            <a:off x="11432898" y="29278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Arial Regular" charset="0"/>
            </a:endParaRPr>
          </a:p>
        </p:txBody>
      </p:sp>
      <p:sp>
        <p:nvSpPr>
          <p:cNvPr id="4" name="Subtitle 2">
            <a:extLst>
              <a:ext uri="{FF2B5EF4-FFF2-40B4-BE49-F238E27FC236}">
                <a16:creationId xmlns:a16="http://schemas.microsoft.com/office/drawing/2014/main" id="{EE4D5250-A0CC-8AFC-19DD-0D545E0D1AEC}"/>
              </a:ext>
            </a:extLst>
          </p:cNvPr>
          <p:cNvSpPr txBox="1">
            <a:spLocks/>
          </p:cNvSpPr>
          <p:nvPr/>
        </p:nvSpPr>
        <p:spPr>
          <a:xfrm>
            <a:off x="8382000" y="1965034"/>
            <a:ext cx="7588163" cy="9574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dirty="0">
                <a:latin typeface="Arial Bold" charset="0"/>
              </a:rPr>
              <a:t>Step 3: Stock Selection</a:t>
            </a:r>
            <a:endParaRPr lang="en-CA" sz="4400" dirty="0">
              <a:latin typeface="Arial Bold" charset="0"/>
            </a:endParaRPr>
          </a:p>
        </p:txBody>
      </p:sp>
      <p:sp>
        <p:nvSpPr>
          <p:cNvPr id="2" name="Title 1">
            <a:extLst>
              <a:ext uri="{FF2B5EF4-FFF2-40B4-BE49-F238E27FC236}">
                <a16:creationId xmlns:a16="http://schemas.microsoft.com/office/drawing/2014/main" id="{4A2E15B5-A8D6-3E4C-5EC3-0482FDCEA515}"/>
              </a:ext>
            </a:extLst>
          </p:cNvPr>
          <p:cNvSpPr txBox="1">
            <a:spLocks/>
          </p:cNvSpPr>
          <p:nvPr/>
        </p:nvSpPr>
        <p:spPr>
          <a:xfrm>
            <a:off x="3669640" y="3606933"/>
            <a:ext cx="19047155" cy="8144033"/>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stStyle>
          <a:p>
            <a:r>
              <a:rPr lang="en-US" altLang="en-US" dirty="0"/>
              <a:t>Know What You Know</a:t>
            </a:r>
            <a:endParaRPr lang="en-US" dirty="0"/>
          </a:p>
          <a:p>
            <a:pPr lvl="1"/>
            <a:r>
              <a:rPr lang="en-US" altLang="en-US" dirty="0"/>
              <a:t>Not All Value is Measurable</a:t>
            </a:r>
          </a:p>
          <a:p>
            <a:pPr lvl="1"/>
            <a:r>
              <a:rPr lang="en-US" altLang="en-US" dirty="0"/>
              <a:t>Not All Value is Measurable by You</a:t>
            </a:r>
          </a:p>
          <a:p>
            <a:pPr marL="457200" lvl="1" indent="0">
              <a:buNone/>
            </a:pPr>
            <a:endParaRPr lang="en-US" sz="2800" dirty="0"/>
          </a:p>
          <a:p>
            <a:r>
              <a:rPr lang="en-US" altLang="en-US" dirty="0"/>
              <a:t>Invest in Truly Undervalued Stocks</a:t>
            </a:r>
            <a:endParaRPr lang="en-US" dirty="0"/>
          </a:p>
          <a:p>
            <a:pPr lvl="1"/>
            <a:r>
              <a:rPr lang="en-US" altLang="en-US" dirty="0"/>
              <a:t>Look for Margin of Safety – Buy a Stock Only if its Market Price is Below an Entry Price, Where Entry Price is Equal to 2/3 of Intrinsic Value</a:t>
            </a:r>
          </a:p>
          <a:p>
            <a:pPr lvl="1"/>
            <a:r>
              <a:rPr lang="en-US" altLang="en-US" dirty="0"/>
              <a:t>If no Undervalued Stocks are Found, Stay in Cash</a:t>
            </a:r>
          </a:p>
          <a:p>
            <a:pPr lvl="1"/>
            <a:r>
              <a:rPr lang="en-US" altLang="en-US" dirty="0"/>
              <a:t>Value Investing Implies Concentration</a:t>
            </a:r>
          </a:p>
        </p:txBody>
      </p:sp>
      <p:sp>
        <p:nvSpPr>
          <p:cNvPr id="6" name="TextBox 5">
            <a:extLst>
              <a:ext uri="{FF2B5EF4-FFF2-40B4-BE49-F238E27FC236}">
                <a16:creationId xmlns:a16="http://schemas.microsoft.com/office/drawing/2014/main" id="{1BE7D6D5-DDAA-EC56-E1E7-E196B2D5F836}"/>
              </a:ext>
            </a:extLst>
          </p:cNvPr>
          <p:cNvSpPr txBox="1"/>
          <p:nvPr/>
        </p:nvSpPr>
        <p:spPr>
          <a:xfrm>
            <a:off x="44603" y="13083196"/>
            <a:ext cx="13827513" cy="461665"/>
          </a:xfrm>
          <a:prstGeom prst="rect">
            <a:avLst/>
          </a:prstGeom>
          <a:noFill/>
        </p:spPr>
        <p:txBody>
          <a:bodyPr wrap="square">
            <a:spAutoFit/>
          </a:bodyPr>
          <a:lstStyle/>
          <a:p>
            <a:r>
              <a:rPr lang="en-US" altLang="en-US" sz="2400" i="1" dirty="0">
                <a:solidFill>
                  <a:srgbClr val="235001"/>
                </a:solidFill>
                <a:latin typeface="Arial" panose="020B0604020202020204" pitchFamily="34" charset="0"/>
                <a:cs typeface="Arial" panose="020B0604020202020204" pitchFamily="34" charset="0"/>
              </a:rPr>
              <a:t> Copyright </a:t>
            </a:r>
            <a:r>
              <a:rPr lang="en-CA" sz="2400" i="1" dirty="0">
                <a:solidFill>
                  <a:srgbClr val="235001"/>
                </a:solidFill>
                <a:latin typeface="Arial" panose="020B0604020202020204" pitchFamily="34" charset="0"/>
                <a:cs typeface="Arial" panose="020B0604020202020204" pitchFamily="34" charset="0"/>
              </a:rPr>
              <a:t>© 2023 Dr. George Athanassakos – Not to be Copied or Transmitted Without Permission</a:t>
            </a:r>
            <a:endParaRPr lang="en-US" sz="2400" i="1" dirty="0"/>
          </a:p>
        </p:txBody>
      </p:sp>
      <p:sp>
        <p:nvSpPr>
          <p:cNvPr id="5" name="TextBox 4">
            <a:extLst>
              <a:ext uri="{FF2B5EF4-FFF2-40B4-BE49-F238E27FC236}">
                <a16:creationId xmlns:a16="http://schemas.microsoft.com/office/drawing/2014/main" id="{00885A3C-7B63-9DF8-13B9-E9AA8660A531}"/>
              </a:ext>
            </a:extLst>
          </p:cNvPr>
          <p:cNvSpPr txBox="1"/>
          <p:nvPr/>
        </p:nvSpPr>
        <p:spPr>
          <a:xfrm>
            <a:off x="6751421" y="914817"/>
            <a:ext cx="10874864" cy="1107977"/>
          </a:xfrm>
          <a:prstGeom prst="rect">
            <a:avLst/>
          </a:prstGeom>
          <a:noFill/>
        </p:spPr>
        <p:txBody>
          <a:bodyPr wrap="none" lIns="91422" tIns="45711" rIns="91422" bIns="45711" rtlCol="0">
            <a:spAutoFit/>
          </a:bodyPr>
          <a:lstStyle/>
          <a:p>
            <a:pPr algn="ctr"/>
            <a:r>
              <a:rPr lang="en-US" sz="6600" b="1" dirty="0">
                <a:solidFill>
                  <a:schemeClr val="tx2"/>
                </a:solidFill>
                <a:latin typeface="Arial Bold" charset="0"/>
                <a:ea typeface="Arial Bold" charset="0"/>
                <a:cs typeface="Arial Bold" charset="0"/>
              </a:rPr>
              <a:t>Value Investing in Practice</a:t>
            </a:r>
            <a:endParaRPr lang="id-ID" sz="6600" b="1" dirty="0">
              <a:solidFill>
                <a:schemeClr val="tx2"/>
              </a:solidFill>
              <a:latin typeface="Arial Bold" charset="0"/>
              <a:ea typeface="Arial Bold" charset="0"/>
              <a:cs typeface="Arial Bold" charset="0"/>
            </a:endParaRPr>
          </a:p>
        </p:txBody>
      </p:sp>
      <p:sp>
        <p:nvSpPr>
          <p:cNvPr id="9" name="Title 1">
            <a:extLst>
              <a:ext uri="{FF2B5EF4-FFF2-40B4-BE49-F238E27FC236}">
                <a16:creationId xmlns:a16="http://schemas.microsoft.com/office/drawing/2014/main" id="{C646CEF7-49C7-904B-9861-70CCB798E7B6}"/>
              </a:ext>
            </a:extLst>
          </p:cNvPr>
          <p:cNvSpPr txBox="1">
            <a:spLocks/>
          </p:cNvSpPr>
          <p:nvPr/>
        </p:nvSpPr>
        <p:spPr>
          <a:xfrm>
            <a:off x="3669640" y="10788133"/>
            <a:ext cx="19047155" cy="962833"/>
          </a:xfrm>
          <a:prstGeom prst="rect">
            <a:avLst/>
          </a:prstGeom>
        </p:spPr>
        <p:txBody>
          <a:bodyPr vert="horz" lIns="91440" tIns="45720" rIns="91440" bIns="45720" rtlCol="0" anchor="t">
            <a:noAutofit/>
          </a:bodyPr>
          <a:lstStyle>
            <a:defPPr>
              <a:defRPr lang="en-US"/>
            </a:defPPr>
            <a:lvl1pPr marL="457200" indent="-457200" defTabSz="914400">
              <a:lnSpc>
                <a:spcPct val="100000"/>
              </a:lnSpc>
              <a:spcBef>
                <a:spcPct val="0"/>
              </a:spcBef>
              <a:spcAft>
                <a:spcPts val="600"/>
              </a:spcAft>
              <a:buFont typeface="Arial" panose="020B0604020202020204" pitchFamily="34" charset="0"/>
              <a:buChar char="•"/>
              <a:defRPr sz="5400">
                <a:solidFill>
                  <a:schemeClr val="tx2"/>
                </a:solidFill>
                <a:latin typeface="Arial" panose="020B0604020202020204" pitchFamily="34" charset="0"/>
                <a:ea typeface="+mj-ea"/>
                <a:cs typeface="Arial" panose="020B0604020202020204" pitchFamily="34" charset="0"/>
              </a:defRPr>
            </a:lvl1pPr>
            <a:lvl2pPr marL="914400" lvl="1"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2pPr>
            <a:lvl3pPr marL="1371600" lvl="2" indent="-457200">
              <a:spcAft>
                <a:spcPts val="600"/>
              </a:spcAft>
              <a:buFont typeface="Arial" panose="020B0604020202020204" pitchFamily="34" charset="0"/>
              <a:buChar char="•"/>
              <a:defRPr sz="4400">
                <a:solidFill>
                  <a:schemeClr val="tx2"/>
                </a:solidFill>
                <a:latin typeface="Arial" panose="020B0604020202020204" pitchFamily="34" charset="0"/>
                <a:ea typeface="+mj-ea"/>
                <a:cs typeface="Arial" panose="020B0604020202020204" pitchFamily="34" charset="0"/>
              </a:defRPr>
            </a:lvl3pPr>
          </a:lstStyle>
          <a:p>
            <a:r>
              <a:rPr lang="en-US" altLang="en-US" dirty="0"/>
              <a:t>Be Disciplined and Patient</a:t>
            </a:r>
          </a:p>
          <a:p>
            <a:endParaRPr lang="en-US" altLang="en-US" dirty="0"/>
          </a:p>
        </p:txBody>
      </p:sp>
    </p:spTree>
    <p:extLst>
      <p:ext uri="{BB962C8B-B14F-4D97-AF65-F5344CB8AC3E}">
        <p14:creationId xmlns:p14="http://schemas.microsoft.com/office/powerpoint/2010/main" val="107062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motagua light prueba">
      <a:dk1>
        <a:srgbClr val="63666A"/>
      </a:dk1>
      <a:lt1>
        <a:sysClr val="window" lastClr="FFFFFF"/>
      </a:lt1>
      <a:dk2>
        <a:srgbClr val="63666A"/>
      </a:dk2>
      <a:lt2>
        <a:srgbClr val="FFFFFF"/>
      </a:lt2>
      <a:accent1>
        <a:srgbClr val="034638"/>
      </a:accent1>
      <a:accent2>
        <a:srgbClr val="C5B783"/>
      </a:accent2>
      <a:accent3>
        <a:srgbClr val="582C83"/>
      </a:accent3>
      <a:accent4>
        <a:srgbClr val="000000"/>
      </a:accent4>
      <a:accent5>
        <a:srgbClr val="63666A"/>
      </a:accent5>
      <a:accent6>
        <a:srgbClr val="63666A"/>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Foundry.thmx</Template>
  <TotalTime>21262</TotalTime>
  <Words>2112</Words>
  <Application>Microsoft Office PowerPoint</Application>
  <PresentationFormat>Custom</PresentationFormat>
  <Paragraphs>181</Paragraphs>
  <Slides>25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Black</vt:lpstr>
      <vt:lpstr>Arial Bold</vt:lpstr>
      <vt:lpstr>Arial Regular</vt:lpstr>
      <vt:lpstr>Calibri</vt:lpstr>
      <vt:lpstr>Gill Sans</vt:lpstr>
      <vt:lpstr>Lato Light</vt:lpstr>
      <vt:lpstr>Open Sans Light</vt:lpstr>
      <vt:lpstr>Default Theme</vt:lpstr>
      <vt:lpstr>Master Title</vt:lpstr>
      <vt:lpstr>VALUE vs GROWTH INVESTING AND THE FUTURE OF STOCK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Ivey Business 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Ivey Business School PowerPoint Template</dc:title>
  <dc:subject/>
  <dc:creator>Ivey Business School</dc:creator>
  <cp:keywords/>
  <dc:description>v4.01</dc:description>
  <cp:lastModifiedBy>Athanassakos, George</cp:lastModifiedBy>
  <cp:revision>3196</cp:revision>
  <dcterms:created xsi:type="dcterms:W3CDTF">2014-11-12T21:47:38Z</dcterms:created>
  <dcterms:modified xsi:type="dcterms:W3CDTF">2023-12-11T14:59:33Z</dcterms:modified>
  <cp:category/>
</cp:coreProperties>
</file>