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82" r:id="rId6"/>
    <p:sldId id="284" r:id="rId7"/>
    <p:sldId id="287" r:id="rId8"/>
    <p:sldId id="285" r:id="rId9"/>
    <p:sldId id="288" r:id="rId10"/>
    <p:sldId id="289" r:id="rId11"/>
    <p:sldId id="290" r:id="rId12"/>
    <p:sldId id="29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00"/>
    <a:srgbClr val="034638"/>
    <a:srgbClr val="6F700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629" autoAdjust="0"/>
  </p:normalViewPr>
  <p:slideViewPr>
    <p:cSldViewPr snapToGrid="0" snapToObjects="1" showGuides="1">
      <p:cViewPr varScale="1">
        <p:scale>
          <a:sx n="101" d="100"/>
          <a:sy n="101" d="100"/>
        </p:scale>
        <p:origin x="-4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742DD-1D10-734C-A13A-BF1F46F4C2D4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55C76-7502-4B44-9E7E-8A29757436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5960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C6C2F-6017-48E6-9741-4A9E97094087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C98FF-BB9A-45A6-8282-5C68735B40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95756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98FF-BB9A-45A6-8282-5C68735B40D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202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65904" y="136452"/>
            <a:ext cx="1168739" cy="65076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429000"/>
            <a:ext cx="7772400" cy="1470025"/>
          </a:xfrm>
        </p:spPr>
        <p:txBody>
          <a:bodyPr anchor="t">
            <a:noAutofit/>
          </a:bodyPr>
          <a:lstStyle>
            <a:lvl1pPr algn="l">
              <a:defRPr sz="4400" b="0" i="0">
                <a:solidFill>
                  <a:srgbClr val="7F7F7F"/>
                </a:solidFill>
                <a:latin typeface="Georgia"/>
                <a:cs typeface="Georgia"/>
              </a:defRPr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462" y="4261360"/>
            <a:ext cx="7086600" cy="1752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b="1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9180" y="4632664"/>
            <a:ext cx="4937366" cy="365125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Adopting The Case Method</a:t>
            </a:r>
            <a:endParaRPr lang="en-US" dirty="0"/>
          </a:p>
        </p:txBody>
      </p:sp>
      <p:pic>
        <p:nvPicPr>
          <p:cNvPr id="8" name="Picture 7" descr="Ivey_Logo_RGB_2013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457200"/>
            <a:ext cx="3044952" cy="10900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0346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F60F7E-06DD-C647-B716-B078E601814E}" type="datetime4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Georgia"/>
                <a:ea typeface="+mn-ea"/>
                <a:cs typeface="Georgia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October 19, 2015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Georgia"/>
              <a:ea typeface="+mn-ea"/>
              <a:cs typeface="Georgi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Adopting The Case Method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with big to small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0346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639756"/>
          </a:xfrm>
        </p:spPr>
        <p:txBody>
          <a:bodyPr>
            <a:normAutofit/>
          </a:bodyPr>
          <a:lstStyle>
            <a:lvl1pPr marL="273050" indent="-273050">
              <a:defRPr sz="3200"/>
            </a:lvl1pPr>
            <a:lvl2pPr marL="517525" indent="-273050">
              <a:defRPr sz="2800"/>
            </a:lvl2pPr>
            <a:lvl3pPr marL="742950" indent="-273050">
              <a:defRPr sz="2400"/>
            </a:lvl3pPr>
            <a:lvl4pPr marL="966788" indent="-273050">
              <a:tabLst/>
              <a:defRPr sz="2000"/>
            </a:lvl4pPr>
            <a:lvl5pPr marL="1201738" indent="-273050">
              <a:defRPr sz="1800"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Adopting The Case Method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ig indente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0346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63975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Adopting The Case Method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0346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/>
          <a:lstStyle>
            <a:lvl1pPr marL="284163" indent="-273050">
              <a:defRPr sz="2800"/>
            </a:lvl1pPr>
            <a:lvl2pPr marL="284163" indent="-273050">
              <a:defRPr sz="2400"/>
            </a:lvl2pPr>
            <a:lvl3pPr marL="284163" indent="-273050">
              <a:defRPr sz="2000"/>
            </a:lvl3pPr>
            <a:lvl4pPr marL="284163" indent="-273050">
              <a:defRPr sz="1800"/>
            </a:lvl4pPr>
            <a:lvl5pPr marL="284163" indent="-2730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525963"/>
          </a:xfrm>
        </p:spPr>
        <p:txBody>
          <a:bodyPr/>
          <a:lstStyle>
            <a:lvl1pPr marL="284163" indent="-273050">
              <a:defRPr sz="2800"/>
            </a:lvl1pPr>
            <a:lvl2pPr marL="284163" indent="-273050">
              <a:defRPr sz="2400"/>
            </a:lvl2pPr>
            <a:lvl3pPr marL="284163" indent="-273050">
              <a:defRPr sz="2000"/>
            </a:lvl3pPr>
            <a:lvl4pPr marL="284163" indent="-273050">
              <a:defRPr sz="1800"/>
            </a:lvl4pPr>
            <a:lvl5pPr marL="284163" indent="-2730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Adopting The Case Method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0346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981200"/>
            <a:ext cx="4945185" cy="4373563"/>
          </a:xfrm>
        </p:spPr>
        <p:txBody>
          <a:bodyPr>
            <a:normAutofit/>
          </a:bodyPr>
          <a:lstStyle>
            <a:lvl1pPr marL="273050" indent="-273050">
              <a:defRPr sz="2400"/>
            </a:lvl1pPr>
            <a:lvl2pPr marL="273050" indent="-273050">
              <a:defRPr sz="2400"/>
            </a:lvl2pPr>
            <a:lvl3pPr marL="273050" indent="-273050">
              <a:defRPr sz="2400"/>
            </a:lvl3pPr>
            <a:lvl4pPr marL="273050" indent="-273050">
              <a:defRPr sz="2400"/>
            </a:lvl4pPr>
            <a:lvl5pPr marL="273050" indent="-273050"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Adopting The Case Method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1200" y="1981200"/>
            <a:ext cx="2937352" cy="3844701"/>
          </a:xfrm>
          <a:prstGeom prst="rect">
            <a:avLst/>
          </a:prstGeom>
          <a:ln w="38100" cap="rnd">
            <a:noFill/>
            <a:beve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0346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525963"/>
          </a:xfrm>
        </p:spPr>
        <p:txBody>
          <a:bodyPr>
            <a:normAutofit/>
          </a:bodyPr>
          <a:lstStyle>
            <a:lvl1pPr marL="284163" indent="-273050">
              <a:defRPr sz="2000"/>
            </a:lvl1pPr>
            <a:lvl2pPr marL="284163" indent="-273050">
              <a:defRPr sz="2000"/>
            </a:lvl2pPr>
            <a:lvl3pPr marL="284163" indent="-273050">
              <a:defRPr sz="2000"/>
            </a:lvl3pPr>
            <a:lvl4pPr marL="284163" indent="-273050">
              <a:defRPr sz="2000"/>
            </a:lvl4pPr>
            <a:lvl5pPr marL="284163" indent="-273050"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Adopting The Case Method</a:t>
            </a:r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96" t="15952" r="14165" b="1694"/>
          <a:stretch/>
        </p:blipFill>
        <p:spPr bwMode="auto">
          <a:xfrm>
            <a:off x="573528" y="1828800"/>
            <a:ext cx="3998472" cy="3371143"/>
          </a:xfrm>
          <a:prstGeom prst="rect">
            <a:avLst/>
          </a:prstGeom>
          <a:noFill/>
          <a:ln w="44450" cap="rnd" cmpd="dbl">
            <a:noFill/>
            <a:bevel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0346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Adopting The Case Method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9441"/>
          </a:xfrm>
          <a:ln>
            <a:noFill/>
          </a:ln>
        </p:spPr>
        <p:txBody>
          <a:bodyPr/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9441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7F7F7F"/>
                </a:solidFill>
                <a:latin typeface="Georgia"/>
                <a:cs typeface="Georgia"/>
              </a:defRPr>
            </a:lvl1pPr>
          </a:lstStyle>
          <a:p>
            <a:r>
              <a:rPr lang="en-US" smtClean="0"/>
              <a:t>October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r>
              <a:rPr lang="en-US" smtClean="0"/>
              <a:t>Adopting The Case Method</a:t>
            </a:r>
            <a:endParaRPr lang="en-US" dirty="0"/>
          </a:p>
        </p:txBody>
      </p:sp>
      <p:pic>
        <p:nvPicPr>
          <p:cNvPr id="13" name="Picture 12" descr="Ivey_Logo_RGB_2013.pn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74320" y="274320"/>
            <a:ext cx="1143000" cy="4091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9" r:id="rId3"/>
    <p:sldLayoutId id="2147483658" r:id="rId4"/>
    <p:sldLayoutId id="2147483652" r:id="rId5"/>
    <p:sldLayoutId id="2147483657" r:id="rId6"/>
    <p:sldLayoutId id="2147483656" r:id="rId7"/>
    <p:sldLayoutId id="2147483655" r:id="rId8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>
              <a:lumMod val="50000"/>
            </a:schemeClr>
          </a:solidFill>
          <a:latin typeface="Georgia"/>
          <a:ea typeface="+mj-ea"/>
          <a:cs typeface="Georgia"/>
        </a:defRPr>
      </a:lvl1pPr>
    </p:titleStyle>
    <p:bodyStyle>
      <a:lvl1pPr marL="274320" indent="-274320" algn="l" defTabSz="457200" rtl="0" eaLnBrk="1" latinLnBrk="0" hangingPunct="1">
        <a:spcBef>
          <a:spcPct val="20000"/>
        </a:spcBef>
        <a:buFont typeface="Arial"/>
        <a:buChar char="•"/>
        <a:defRPr sz="3200" kern="1200" spc="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1pPr>
      <a:lvl2pPr marL="515938" indent="-273050" algn="l" defTabSz="457200" rtl="0" eaLnBrk="1" latinLnBrk="0" hangingPunct="1">
        <a:spcBef>
          <a:spcPct val="20000"/>
        </a:spcBef>
        <a:buFont typeface="Arial"/>
        <a:buChar char="•"/>
        <a:defRPr sz="2800" kern="1200" spc="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2pPr>
      <a:lvl3pPr marL="742950" indent="-273050" algn="l" defTabSz="457200" rtl="0" eaLnBrk="1" latinLnBrk="0" hangingPunct="1">
        <a:spcBef>
          <a:spcPct val="20000"/>
        </a:spcBef>
        <a:buFont typeface="Arial"/>
        <a:buChar char="•"/>
        <a:defRPr sz="2400" kern="1200" spc="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3pPr>
      <a:lvl4pPr marL="977900" indent="-273050" algn="l" defTabSz="457200" rtl="0" eaLnBrk="1" latinLnBrk="0" hangingPunct="1">
        <a:spcBef>
          <a:spcPct val="20000"/>
        </a:spcBef>
        <a:buFont typeface="Arial"/>
        <a:buChar char="•"/>
        <a:defRPr sz="2000" kern="1200" spc="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4pPr>
      <a:lvl5pPr marL="1203325" indent="-273050" algn="l" defTabSz="457200" rtl="0" eaLnBrk="1" latinLnBrk="0" hangingPunct="1">
        <a:spcBef>
          <a:spcPct val="20000"/>
        </a:spcBef>
        <a:buFont typeface="Arial"/>
        <a:buChar char="•"/>
        <a:defRPr sz="1800" kern="1200" spc="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429000"/>
            <a:ext cx="7772400" cy="1835209"/>
          </a:xfrm>
        </p:spPr>
        <p:txBody>
          <a:bodyPr/>
          <a:lstStyle/>
          <a:p>
            <a:r>
              <a:rPr lang="en-US" sz="4200" dirty="0" smtClean="0"/>
              <a:t>Adopting The Case Method</a:t>
            </a:r>
            <a:endParaRPr 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In a Country Which Has No Case Method Tradition</a:t>
            </a:r>
          </a:p>
          <a:p>
            <a:endParaRPr lang="en-US" sz="2200" dirty="0"/>
          </a:p>
          <a:p>
            <a:r>
              <a:rPr lang="en-US" sz="1600" b="0" dirty="0" smtClean="0"/>
              <a:t>By: 	Paul W. Beamish</a:t>
            </a:r>
          </a:p>
          <a:p>
            <a:r>
              <a:rPr lang="en-US" sz="1600" b="0" dirty="0"/>
              <a:t>	</a:t>
            </a:r>
            <a:r>
              <a:rPr lang="en-US" sz="1600" b="0" dirty="0" smtClean="0"/>
              <a:t>Executive Director, Ivey Publishing</a:t>
            </a: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smtClean="0"/>
              <a:t>October 20, 2015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You Teach With Cases?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69284993"/>
              </p:ext>
            </p:extLst>
          </p:nvPr>
        </p:nvGraphicFramePr>
        <p:xfrm>
          <a:off x="457200" y="1828800"/>
          <a:ext cx="8229600" cy="38252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YES</a:t>
                      </a:r>
                      <a:endParaRPr lang="en-US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NO</a:t>
                      </a:r>
                      <a:endParaRPr lang="en-US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As teacher-scholars</a:t>
                      </a: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, we spend 40%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of our professional lives teaching. Case teaching is more fun/interesting/less boring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Requires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more preparation time by professor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YOU</a:t>
                      </a: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learn when teaching a case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Requires more energy to deliver than a lecture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Students learn more. We don’t add as much value if we lecture or assign a reading/video,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as we do when teaching a case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Requires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more flexibility because the Professor has less “control” over the actual content on a minute-by-minute basis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Increases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your marketability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Allows you to earn more money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(Executive Development Programs /EMBA)</a:t>
                      </a:r>
                      <a:endParaRPr lang="en-US" sz="1400" u="sng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MOOCs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will reduce the need for many business school </a:t>
                      </a:r>
                      <a:r>
                        <a:rPr lang="en-US" sz="1400" u="sng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lecturers</a:t>
                      </a:r>
                      <a:endParaRPr lang="en-US" sz="1400" u="sng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October 20, 2015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379" y="675118"/>
            <a:ext cx="8229600" cy="584775"/>
          </a:xfrm>
        </p:spPr>
        <p:txBody>
          <a:bodyPr/>
          <a:lstStyle/>
          <a:p>
            <a:r>
              <a:rPr lang="en-US" sz="3200" dirty="0" smtClean="0"/>
              <a:t>Should You Write Cases?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72052441"/>
              </p:ext>
            </p:extLst>
          </p:nvPr>
        </p:nvGraphicFramePr>
        <p:xfrm>
          <a:off x="457200" y="1259893"/>
          <a:ext cx="8229600" cy="48615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YES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NO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You learn about real</a:t>
                      </a:r>
                      <a:r>
                        <a:rPr lang="en-US" sz="13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business. Helps you stay relevant</a:t>
                      </a:r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Not rewarded the same as refereed journal article writing</a:t>
                      </a:r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Makes</a:t>
                      </a:r>
                      <a:r>
                        <a:rPr lang="en-US" sz="13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you a better researcher</a:t>
                      </a:r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Too much work</a:t>
                      </a:r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Students like it when their Professor is not always just</a:t>
                      </a:r>
                      <a:r>
                        <a:rPr lang="en-US" sz="13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a retailer of others’ content. Can help your student evaluations</a:t>
                      </a:r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Don’t know how to write cases</a:t>
                      </a:r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Builds </a:t>
                      </a:r>
                      <a:r>
                        <a:rPr lang="en-US" sz="1300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your</a:t>
                      </a:r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brand/recognition</a:t>
                      </a:r>
                      <a:r>
                        <a:rPr lang="en-US" sz="13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</a:t>
                      </a:r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No resources</a:t>
                      </a:r>
                      <a:r>
                        <a:rPr lang="en-US" sz="13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available at the institution in support</a:t>
                      </a:r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Case</a:t>
                      </a:r>
                      <a:r>
                        <a:rPr lang="en-US" sz="1300" u="non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sales  generate royalty income for you (Ivey Publishing pays 15% of external revenue)</a:t>
                      </a:r>
                      <a:endParaRPr lang="en-US" sz="1300" u="none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Counts as a tier 2 publication at some institutions (if</a:t>
                      </a:r>
                      <a:r>
                        <a:rPr lang="en-US" sz="13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reviewed/refereed)</a:t>
                      </a:r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Some schools pay a stipend for an accepted</a:t>
                      </a:r>
                      <a:r>
                        <a:rPr lang="en-US" sz="13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case</a:t>
                      </a:r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Can lead</a:t>
                      </a:r>
                      <a:r>
                        <a:rPr lang="en-US" sz="13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to consulting work</a:t>
                      </a:r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It is</a:t>
                      </a:r>
                      <a:r>
                        <a:rPr lang="en-US" sz="13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a nice change of pace from simply writing </a:t>
                      </a:r>
                      <a:r>
                        <a:rPr lang="en-US" sz="1300" baseline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refereed articles, </a:t>
                      </a:r>
                      <a:r>
                        <a:rPr lang="en-US" sz="13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yet shows tangible output</a:t>
                      </a:r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Helps with AACSB accreditation</a:t>
                      </a:r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October 20, 2015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899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Top Down Approach: China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8688036"/>
              </p:ext>
            </p:extLst>
          </p:nvPr>
        </p:nvGraphicFramePr>
        <p:xfrm>
          <a:off x="457200" y="1828800"/>
          <a:ext cx="8229600" cy="4114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en-US" sz="14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Early 90’s – state education</a:t>
                      </a:r>
                      <a:r>
                        <a:rPr lang="en-US" sz="14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commission pass a requirement that 25% of MBA content must be taught using cases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2014 – case method emphasis expanded to dozens of faculty departments</a:t>
                      </a:r>
                    </a:p>
                    <a:p>
                      <a:endParaRPr lang="en-US" sz="14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Institutional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Beginning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in certain courses, certain programs (i.e. EMBA) and EDP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Extensive number of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jointly edited casebook collections published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Over 50 b-schools have set up case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centres</a:t>
                      </a:r>
                      <a:endParaRPr lang="en-US" sz="14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Dozens of b-schools purchasing case site licenses from Ivey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Arrange for faculty to attend case teaching/writing workshops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Individual(s)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at a particular b-school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Over 5000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Chinese professors registered with Ivey Publishing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Many now experimenting with case teaching and writing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Faculty at top b-schools all using cases now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October 20, 2015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07886"/>
          </a:xfrm>
        </p:spPr>
        <p:txBody>
          <a:bodyPr/>
          <a:lstStyle/>
          <a:p>
            <a:r>
              <a:rPr lang="en-US" sz="4000" dirty="0" smtClean="0"/>
              <a:t>The Bottom Up Approach - Canada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6972422"/>
              </p:ext>
            </p:extLst>
          </p:nvPr>
        </p:nvGraphicFramePr>
        <p:xfrm>
          <a:off x="457200" y="1828800"/>
          <a:ext cx="8229600" cy="3261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en-US" sz="14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While there is no national/provincial requirement to use cases in business education…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baseline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…..100</a:t>
                      </a:r>
                      <a:r>
                        <a:rPr lang="en-US" sz="14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% of b-schools in Canada now use Ivey cases to some extent</a:t>
                      </a:r>
                    </a:p>
                    <a:p>
                      <a:endParaRPr lang="en-US" sz="14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Institutional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Beginning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in certain courses, certain programs (i.e. EMBA) and EDP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Faculty begin developing cases,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initially about Canadian companies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Ivey Publishing established, initially for internal use, then external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Individual(s)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at a particular b-school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Many early faculty trained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at </a:t>
                      </a: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Harvard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Case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 teaching tradition established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New faculty understand the need to buy into a case pedagogy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October 20, 2015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8175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877437"/>
          </a:xfrm>
        </p:spPr>
        <p:txBody>
          <a:bodyPr/>
          <a:lstStyle/>
          <a:p>
            <a:r>
              <a:rPr lang="en-US" sz="4000" dirty="0" smtClean="0"/>
              <a:t>Who is Key to Moving the Case Method Forward?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October 20, 2015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55192"/>
            <a:ext cx="8229600" cy="3118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Ultimately the Dean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He/she can block or facilitate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 lvl="2" indent="0">
              <a:buNone/>
            </a:pPr>
            <a:endParaRPr lang="en-US" sz="2000" dirty="0" smtClean="0">
              <a:latin typeface="Georgia" panose="02040502050405020303" pitchFamily="18" charset="0"/>
            </a:endParaRPr>
          </a:p>
          <a:p>
            <a:pPr marL="0" lvl="2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do you get the Dean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to facilitate?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Education/information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Carrots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sticks</a:t>
            </a:r>
          </a:p>
          <a:p>
            <a:pPr marL="469900" lvl="2" indent="0">
              <a:buNone/>
            </a:pPr>
            <a:endParaRPr lang="en-US" sz="2000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6752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877437"/>
          </a:xfrm>
        </p:spPr>
        <p:txBody>
          <a:bodyPr/>
          <a:lstStyle/>
          <a:p>
            <a:r>
              <a:rPr lang="en-US" sz="4000" dirty="0" smtClean="0"/>
              <a:t>Education/Information Needed by Your Dean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October 20, 2015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55192"/>
            <a:ext cx="8229600" cy="3118464"/>
          </a:xfrm>
        </p:spPr>
        <p:txBody>
          <a:bodyPr>
            <a:normAutofit/>
          </a:bodyPr>
          <a:lstStyle/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Case Method 101 background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Seeing it in action at top schools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Meet with peer-Deans at Western institutions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 lvl="2" indent="0">
              <a:buNone/>
            </a:pPr>
            <a:endParaRPr lang="en-US" sz="2000" dirty="0" smtClean="0">
              <a:latin typeface="Georgia" panose="02040502050405020303" pitchFamily="18" charset="0"/>
            </a:endParaRPr>
          </a:p>
          <a:p>
            <a:pPr marL="469900" lvl="2" indent="0">
              <a:buNone/>
            </a:pPr>
            <a:endParaRPr lang="en-US" sz="2000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701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261884"/>
          </a:xfrm>
        </p:spPr>
        <p:txBody>
          <a:bodyPr/>
          <a:lstStyle/>
          <a:p>
            <a:r>
              <a:rPr lang="en-US" sz="4000" dirty="0" smtClean="0"/>
              <a:t>Carrot and Sticks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October 20, 2015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6627"/>
            <a:ext cx="8229600" cy="31184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Your Dean Needs to Consider Four Questions: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Every one of the top 100 business schools in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world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part teach using the case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Are they all wrong?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 you choose to lag or lead in your country? Do you want to differentiate your institution? 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 you want to create a new stream of earnings for non-degree executive education and be able to charge higher rates in your EMBA/MBA programs?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 you want to better prepare your students for global competition?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 lvl="2" indent="0">
              <a:buNone/>
            </a:pPr>
            <a:endParaRPr lang="en-US" sz="2000" dirty="0" smtClean="0">
              <a:latin typeface="Georgia" panose="02040502050405020303" pitchFamily="18" charset="0"/>
            </a:endParaRPr>
          </a:p>
          <a:p>
            <a:pPr marL="469900" lvl="2" indent="0">
              <a:buNone/>
            </a:pPr>
            <a:endParaRPr lang="en-US" sz="2000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7419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8ED6027AFD04449B3B7EBE604CAA99" ma:contentTypeVersion="1" ma:contentTypeDescription="Create a new document." ma:contentTypeScope="" ma:versionID="9fbda6070aebbcf5a1b24e8a6c0a0f0c">
  <xsd:schema xmlns:xsd="http://www.w3.org/2001/XMLSchema" xmlns:xs="http://www.w3.org/2001/XMLSchema" xmlns:p="http://schemas.microsoft.com/office/2006/metadata/properties" xmlns:ns1="http://schemas.microsoft.com/sharepoint/v3" xmlns:ns2="9ba13a77-493e-40dd-930a-23287e5dddc9" targetNamespace="http://schemas.microsoft.com/office/2006/metadata/properties" ma:root="true" ma:fieldsID="ba2941c18d5a38ca7ed45be214dac22c" ns1:_="" ns2:_="">
    <xsd:import namespace="http://schemas.microsoft.com/sharepoint/v3"/>
    <xsd:import namespace="9ba13a77-493e-40dd-930a-23287e5ddd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a13a77-493e-40dd-930a-23287e5dddc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9ba13a77-493e-40dd-930a-23287e5dddc9">WE5KA624326Z-204-98</_dlc_DocId>
    <_dlc_DocIdUrl xmlns="9ba13a77-493e-40dd-930a-23287e5dddc9">
      <Url>https://my.ivey.ca/Faculty/FacultyServices/_layouts/DocIdRedir.aspx?ID=WE5KA624326Z-204-98</Url>
      <Description>WE5KA624326Z-204-98</Description>
    </_dlc_DocIdUrl>
  </documentManagement>
</p:properties>
</file>

<file path=customXml/itemProps1.xml><?xml version="1.0" encoding="utf-8"?>
<ds:datastoreItem xmlns:ds="http://schemas.openxmlformats.org/officeDocument/2006/customXml" ds:itemID="{70D602D0-7E4E-48FF-B27F-D3C6D0E146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ba13a77-493e-40dd-930a-23287e5ddd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6E80ED-C3CA-471A-848E-49FB0834594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C5D236E-B3E3-4DE1-80F8-DC8EB702438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3BCBA91-E7DA-4E4E-8040-2899633C9E56}">
  <ds:schemaRefs>
    <ds:schemaRef ds:uri="http://purl.org/dc/elements/1.1/"/>
    <ds:schemaRef ds:uri="http://www.w3.org/XML/1998/namespace"/>
    <ds:schemaRef ds:uri="9ba13a77-493e-40dd-930a-23287e5dddc9"/>
    <ds:schemaRef ds:uri="http://schemas.microsoft.com/sharepoint/v3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</TotalTime>
  <Words>660</Words>
  <Application>Microsoft Office PowerPoint</Application>
  <PresentationFormat>On-screen Show (4:3)</PresentationFormat>
  <Paragraphs>86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Adopting The Case Method</vt:lpstr>
      <vt:lpstr>Should You Teach With Cases?</vt:lpstr>
      <vt:lpstr>Should You Write Cases?</vt:lpstr>
      <vt:lpstr>The Top Down Approach: China</vt:lpstr>
      <vt:lpstr>The Bottom Up Approach - Canada</vt:lpstr>
      <vt:lpstr>Who is Key to Moving the Case Method Forward? </vt:lpstr>
      <vt:lpstr>Education/Information Needed by Your Dean </vt:lpstr>
      <vt:lpstr>Carrot and Sticks </vt:lpstr>
    </vt:vector>
  </TitlesOfParts>
  <Company>Kerr &amp; Company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Clark</dc:creator>
  <cp:lastModifiedBy>Paul Beamish</cp:lastModifiedBy>
  <cp:revision>44</cp:revision>
  <dcterms:created xsi:type="dcterms:W3CDTF">2013-04-18T19:05:57Z</dcterms:created>
  <dcterms:modified xsi:type="dcterms:W3CDTF">2015-10-19T17:39:11Z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0x0101000B8ED6027AFD04449B3B7EBE604CAA99</vt:lpwstr>
  </property>
  <property fmtid="{D5CDD505-2E9C-101B-9397-08002B2CF9AE}" pid="3" name="_dlc_DocIdItemGuid">
    <vt:lpwstr>67ce8365-3dc6-4b3f-aeeb-4674e11f8211</vt:lpwstr>
  </property>
</Properties>
</file>